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D5CB1C8-1818-0945-9D78-F86D6A82B3E2}">
          <p14:sldIdLst/>
        </p14:section>
        <p14:section name="Section sans titre" id="{D9723730-9C4C-4F47-9A5F-2D3191F97D96}">
          <p14:sldIdLst>
            <p14:sldId id="260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80" d="100"/>
          <a:sy n="80" d="100"/>
        </p:scale>
        <p:origin x="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DA1FB-E007-497E-848A-E82E5C772379}" type="datetimeFigureOut">
              <a:rPr lang="fr-BE" smtClean="0"/>
              <a:t>14-12-23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DB9B0-AE15-4475-B6A6-F31CEBDB65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836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4BC61-12B4-C4EA-AB76-BB90A2A67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F72E5D-58E4-4FED-5F16-2DA313E5A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F5176-4558-51BF-FD70-1B1ED15C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2060-BD69-4E51-9572-BEEC7D0C2B71}" type="datetime1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B94D4-A0CC-42B9-DE2C-075F4427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08D03E-53D3-0531-7299-83386176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C24D5-4942-B660-D8AF-160CE01A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D5A6FC-34CD-1CCE-5C6B-019E47645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F6F0ED-81EA-2EEA-F7A3-503F52E9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808A-72E8-4CB8-92E5-E7D8B0894A38}" type="datetime1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63C45-10AD-0298-8AC9-DBA89FB2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A4A2C5-FF7D-2DCE-193D-AADE6A44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4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DB6A9D-E7AB-170A-8AED-928197DE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887165-F04B-678C-17F4-C7B4DAF60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FA1BC-23BA-D2D6-47B9-DD0035EE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74B6-35E9-4385-8367-C0F1F34B3362}" type="datetime1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13F58C-1277-4C3F-3EC0-399FD02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AC35C-20B1-C0AF-F28D-93871D61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2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9CE43-5BA7-7DEF-6E4B-D473C195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2AF89-D487-A6DB-C436-AC6596992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8444F-6E06-9E6F-E6FB-B79E5767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26FF-E109-4535-B961-DB47C205F795}" type="datetime1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6009C-9499-8415-9BFE-0D81F441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B77A1-E8F8-70B4-C3D4-0DCCA10C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9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B4BBE-3BDA-F4EA-B963-D8FD3411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EBD895-11BC-E00F-2484-AAA2F841E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767D9-6D54-1376-577F-6D44A852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BBE5-287A-46F1-9EEA-2431F58258BE}" type="datetime1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A64662-541E-AAC8-ED3C-3D60488E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D7BBEE-8B5A-06DB-1E69-5C13031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6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DF30F-4E31-276A-3FD1-8FE9C722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4CA26-CEFB-B28E-5D41-D6840E1CB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EEEB67-EF3D-B8B6-7CCC-1C5A91DA2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DF23BC-248F-2A62-AB5E-0AF72EE6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A19-3F21-4AB5-A735-11B014ECEEDF}" type="datetime1">
              <a:rPr lang="fr-FR" smtClean="0"/>
              <a:t>14/12/2023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3EFB45-AB2B-5322-11E7-34F7ADA2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872979-D91C-847B-A8C6-DA58E936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7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56778-D1FC-86BA-7151-6AFF1DA9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A95FAC-7417-31AD-52BD-830B241AE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CEC66E-4552-FA45-5BA3-3409E97C1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44FBE5-7B8C-772F-851F-CD27E981A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643E97-F30A-2592-A8F4-31F59ACE5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ABCC30-0167-2D61-A943-7A145F25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1558-A9DD-4913-B6DD-0C6C2C56BF12}" type="datetime1">
              <a:rPr lang="fr-FR" smtClean="0"/>
              <a:t>14/12/2023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28010C-DF49-0C45-764D-2D2D9E49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296BDD-1DBE-489F-5AD8-0AC218E3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0B9CD-2097-2CD7-6992-AB0A8547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643CCF-9F0F-FFBC-A22B-09C0AA82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A02-7572-450A-AFA4-41C32D11F0D0}" type="datetime1">
              <a:rPr lang="fr-FR" smtClean="0"/>
              <a:t>14/12/2023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DD8176-5C5F-F7C1-DFF8-D514E58B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AB8E4C-C810-0109-1CE0-53EECC9C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AE8E70-C286-1F19-4840-D3936FEC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9D9D-5EF9-49E9-B911-B812FD6FC184}" type="datetime1">
              <a:rPr lang="fr-FR" smtClean="0"/>
              <a:t>14/12/2023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F314E6-D9C8-BB77-C7C9-B9EAE159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3D6E0A-8FFD-D06C-2833-3582A3CF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73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666FA-BDA1-620D-918A-E9A0FC7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C6D43-16D1-4596-73C1-6E8AC6816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9CA012-8336-CC7E-2B4E-3DBC4D595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13BF8-19A1-6B88-A28D-8B88DC97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DEEE-F886-42E6-A9D6-FB0F9DB76072}" type="datetime1">
              <a:rPr lang="fr-FR" smtClean="0"/>
              <a:t>14/12/2023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49F22-9181-455C-F5E6-445CE12F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6C669F-94C8-7B37-A139-5F5C2C9B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3FB25-E628-4AC9-4047-75CB3447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461151-9CAC-66D9-15F8-2D44FE6B9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2DC3BC-3456-9C50-8222-14CE0606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D2163D-197D-36EA-89A6-980FC4BD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C69-788F-4A12-96D6-264896107B8F}" type="datetime1">
              <a:rPr lang="fr-FR" smtClean="0"/>
              <a:t>14/12/2023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17863A-ACE0-CEAD-7518-25DF2B15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769BCB-2D9D-772E-5ADB-0D65442E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75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A9B6C2-6F0A-8DDE-147F-21FC1087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DADDC9-26B5-9833-A729-696C9762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39705-BBCC-5522-6A82-374357175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F64A-8F08-492E-B472-828A17793C1C}" type="datetime1">
              <a:rPr lang="fr-FR" smtClean="0"/>
              <a:t>14/12/2023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BBB380-88E7-59E5-12B6-06EF747CC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010232-DBDF-A1FB-08D4-3FAB8F08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70A2-052E-AA4E-9BBF-7E9093AC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31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EE55E5-B22B-D8C6-DA2A-ECDB25A323FC}"/>
              </a:ext>
            </a:extLst>
          </p:cNvPr>
          <p:cNvSpPr txBox="1"/>
          <p:nvPr/>
        </p:nvSpPr>
        <p:spPr>
          <a:xfrm>
            <a:off x="1010140" y="2634761"/>
            <a:ext cx="106675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PRESENTATIE STUDIE ALTERNATIEVE BRANDSTOFFEN</a:t>
            </a:r>
          </a:p>
          <a:p>
            <a:endParaRPr lang="nl-BE" sz="2800" dirty="0">
              <a:solidFill>
                <a:srgbClr val="629DD1">
                  <a:lumMod val="75000"/>
                </a:srgbClr>
              </a:solidFill>
              <a:ea typeface="+mj-ea"/>
              <a:cs typeface="+mj-cs"/>
            </a:endParaRPr>
          </a:p>
          <a:p>
            <a:endParaRPr lang="nl-BE" sz="2800" dirty="0">
              <a:solidFill>
                <a:srgbClr val="629DD1">
                  <a:lumMod val="75000"/>
                </a:srgbClr>
              </a:solidFill>
              <a:ea typeface="+mj-ea"/>
              <a:cs typeface="+mj-cs"/>
            </a:endParaRPr>
          </a:p>
          <a:p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BESTUURSORGAAN</a:t>
            </a:r>
            <a:b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nl-BE" sz="2800" dirty="0">
                <a:solidFill>
                  <a:srgbClr val="629DD1">
                    <a:lumMod val="75000"/>
                  </a:srgbClr>
                </a:solidFill>
                <a:ea typeface="+mj-ea"/>
                <a:cs typeface="+mj-cs"/>
              </a:rPr>
              <a:t>ORGANE D’ADMINISTRATION				</a:t>
            </a:r>
            <a:r>
              <a:rPr lang="nl-BE" dirty="0">
                <a:solidFill>
                  <a:srgbClr val="297FD5">
                    <a:lumMod val="60000"/>
                    <a:lumOff val="40000"/>
                  </a:srgbClr>
                </a:solidFill>
                <a:ea typeface="+mj-ea"/>
                <a:cs typeface="+mj-cs"/>
              </a:rPr>
              <a:t>BRUSSEL 14-12-2023 BRUXELLES</a:t>
            </a:r>
            <a:endParaRPr lang="fr-BE" dirty="0"/>
          </a:p>
        </p:txBody>
      </p:sp>
      <p:sp>
        <p:nvSpPr>
          <p:cNvPr id="295" name="Subtitle 4">
            <a:extLst>
              <a:ext uri="{FF2B5EF4-FFF2-40B4-BE49-F238E27FC236}">
                <a16:creationId xmlns:a16="http://schemas.microsoft.com/office/drawing/2014/main" id="{CF8CD76E-8428-F879-F356-022951B5EAB3}"/>
              </a:ext>
            </a:extLst>
          </p:cNvPr>
          <p:cNvSpPr txBox="1">
            <a:spLocks/>
          </p:cNvSpPr>
          <p:nvPr/>
        </p:nvSpPr>
        <p:spPr>
          <a:xfrm>
            <a:off x="3589811" y="5618668"/>
            <a:ext cx="6858000" cy="10454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Koninklijk Instituut voor het Transport langs de Binnenwateren vzw</a:t>
            </a:r>
          </a:p>
          <a:p>
            <a:pPr algn="ctr"/>
            <a:r>
              <a:rPr lang="fr-B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royal pour le Transport par Batellerie </a:t>
            </a:r>
            <a:r>
              <a:rPr lang="fr-B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asbl</a:t>
            </a:r>
            <a:endParaRPr lang="fr-B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0409.855.484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1C40AE-5F67-355A-150D-192FE69B8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03" y="6037132"/>
            <a:ext cx="997019" cy="4324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C9AFB4-1811-0B9E-D2D9-487F303FAFC6}"/>
              </a:ext>
            </a:extLst>
          </p:cNvPr>
          <p:cNvSpPr/>
          <p:nvPr/>
        </p:nvSpPr>
        <p:spPr>
          <a:xfrm>
            <a:off x="1010141" y="139635"/>
            <a:ext cx="7443216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b="1" dirty="0"/>
              <a:t>INSTITUT ROYAL POUR LE TRANSPORT PAR BATELLERIE A.S.B.L.</a:t>
            </a:r>
            <a:br>
              <a:rPr lang="fr-BE" sz="1600" b="1" dirty="0"/>
            </a:br>
            <a:r>
              <a:rPr lang="fr-BE" sz="1600" b="1" dirty="0"/>
              <a:t>KONINKLIJK INSTITUUT VOOR HET TRANSPORT LANGS DE BINNENWATEREN V.Z.W.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155AB-B64F-52B9-1A47-DB9F2601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2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COMMUNICATIE KABINET VAN PETEGHEM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1190625" y="2217226"/>
            <a:ext cx="10163175" cy="413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Vragen: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Waarom het nultarief (…) maar voor een overgangsperiode zou gelden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Hoe dit verenigbaar is met de politieke wil (…) om de marktaandeel van de binnenvaart te verhogen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welke energieproducten precies als duurzame alternatieve brandstoffen bedoeld worden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NL" sz="1600" kern="0" dirty="0">
              <a:solidFill>
                <a:srgbClr val="4472C4"/>
              </a:solidFill>
              <a:latin typeface="Calibri" panose="020F0502020204030204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NL" sz="1600" kern="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Voorstel</a:t>
            </a: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: 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Algemeen: fiscaalgunstigere regelgeving voor alternatieve energieproducten, zeker als ze worden gebruikt samen met een gesloten koolstofcyclus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Mogelijke alternatieven voor de afschaffing van de accijnsvrijstelling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rgbClr val="4472C4"/>
                </a:solidFill>
                <a:latin typeface="Calibri" panose="020F0502020204030204"/>
              </a:rPr>
              <a:t>Vrijstellingsmogelijkheid voor de (binnen)scheepvaart m.b.t. bio- en andere brandstoffen 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NL" sz="1400" kern="0" dirty="0">
              <a:solidFill>
                <a:srgbClr val="4472C4"/>
              </a:solidFill>
              <a:latin typeface="Calibri" panose="020F0502020204030204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24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870A2-052E-AA4E-9BBF-7E9093ACBA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059090"/>
            <a:ext cx="78867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6400" dirty="0"/>
          </a:p>
          <a:p>
            <a:pPr marL="45085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5200" kern="0" dirty="0">
                <a:solidFill>
                  <a:schemeClr val="accent1"/>
                </a:solidFill>
              </a:rPr>
              <a:t>Merci de </a:t>
            </a:r>
            <a:r>
              <a:rPr lang="nl-NL" sz="5200" kern="0" dirty="0" err="1">
                <a:solidFill>
                  <a:schemeClr val="accent1"/>
                </a:solidFill>
              </a:rPr>
              <a:t>votre</a:t>
            </a:r>
            <a:r>
              <a:rPr lang="nl-NL" sz="5200" kern="0" dirty="0">
                <a:solidFill>
                  <a:schemeClr val="accent1"/>
                </a:solidFill>
              </a:rPr>
              <a:t> attention</a:t>
            </a:r>
          </a:p>
          <a:p>
            <a:pPr marL="450850">
              <a:lnSpc>
                <a:spcPct val="120000"/>
              </a:lnSpc>
              <a:spcBef>
                <a:spcPts val="0"/>
              </a:spcBef>
              <a:defRPr/>
            </a:pPr>
            <a:r>
              <a:rPr lang="nl-NL" sz="5200" kern="0" dirty="0">
                <a:solidFill>
                  <a:schemeClr val="accent1"/>
                </a:solidFill>
              </a:rPr>
              <a:t>Bedankt voor uw aandacht</a:t>
            </a:r>
          </a:p>
          <a:p>
            <a:pPr marL="450850" algn="just">
              <a:lnSpc>
                <a:spcPct val="120000"/>
              </a:lnSpc>
              <a:spcBef>
                <a:spcPts val="0"/>
              </a:spcBef>
              <a:defRPr/>
            </a:pPr>
            <a:endParaRPr lang="nl-NL" sz="5200" kern="0" dirty="0">
              <a:solidFill>
                <a:schemeClr val="accent1"/>
              </a:solidFill>
            </a:endParaRPr>
          </a:p>
          <a:p>
            <a:pPr marL="452438" algn="just">
              <a:lnSpc>
                <a:spcPct val="120000"/>
              </a:lnSpc>
              <a:spcBef>
                <a:spcPts val="0"/>
              </a:spcBef>
              <a:defRPr/>
            </a:pPr>
            <a:endParaRPr lang="fr-BE" kern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FA433E-55D8-FBE0-5E1B-8A58F5D2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dirty="0">
                <a:solidFill>
                  <a:srgbClr val="629DD1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</a:t>
            </a:r>
            <a:endParaRPr lang="nl-B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781300"/>
            <a:ext cx="78867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solidFill>
                  <a:schemeClr val="accent1">
                    <a:lumMod val="75000"/>
                  </a:schemeClr>
                </a:solidFill>
              </a:rPr>
              <a:t>Toepasbare en economische maatregelen voor de vergroening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 kern="0" dirty="0">
                <a:solidFill>
                  <a:schemeClr val="accent1">
                    <a:lumMod val="75000"/>
                  </a:schemeClr>
                </a:solidFill>
              </a:rPr>
              <a:t>Ecologische meerwaarde van alternatieve brandstoffen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 kern="0" dirty="0">
                <a:solidFill>
                  <a:schemeClr val="accent1">
                    <a:lumMod val="75000"/>
                  </a:schemeClr>
                </a:solidFill>
              </a:rPr>
              <a:t>Meerkosten van alternatieve brandstoffen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 kern="0" dirty="0">
                <a:solidFill>
                  <a:schemeClr val="accent1">
                    <a:lumMod val="75000"/>
                  </a:schemeClr>
                </a:solidFill>
              </a:rPr>
              <a:t>Analyse van de meerprijs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400" kern="0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NL" sz="1400" kern="0" dirty="0">
              <a:solidFill>
                <a:schemeClr val="accent1"/>
              </a:solidFill>
            </a:endParaRPr>
          </a:p>
          <a:p>
            <a:pPr marL="450850" algn="just">
              <a:lnSpc>
                <a:spcPct val="120000"/>
              </a:lnSpc>
              <a:spcBef>
                <a:spcPts val="0"/>
              </a:spcBef>
              <a:defRPr/>
            </a:pPr>
            <a:endParaRPr lang="nl-NL" sz="5200" kern="0" dirty="0">
              <a:solidFill>
                <a:schemeClr val="accent1"/>
              </a:solidFill>
            </a:endParaRPr>
          </a:p>
          <a:p>
            <a:pPr marL="452438" algn="just">
              <a:lnSpc>
                <a:spcPct val="120000"/>
              </a:lnSpc>
              <a:spcBef>
                <a:spcPts val="0"/>
              </a:spcBef>
              <a:defRPr/>
            </a:pPr>
            <a:endParaRPr lang="fr-BE" kern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1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dirty="0">
                <a:solidFill>
                  <a:srgbClr val="629DD1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TIBERGHIEN – DE ACCIJNS</a:t>
            </a:r>
            <a:endParaRPr lang="nl-B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781300"/>
            <a:ext cx="8610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2000" kern="0" dirty="0">
                <a:solidFill>
                  <a:schemeClr val="accent1"/>
                </a:solidFill>
              </a:rPr>
              <a:t>Accijnzen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kern="0" dirty="0">
                <a:solidFill>
                  <a:schemeClr val="accent1"/>
                </a:solidFill>
              </a:rPr>
              <a:t>Éénmalige federale belasting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kern="0" dirty="0">
                <a:solidFill>
                  <a:schemeClr val="accent1"/>
                </a:solidFill>
              </a:rPr>
              <a:t>Hoeveelheidsbelasting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kern="0" dirty="0">
                <a:solidFill>
                  <a:schemeClr val="accent1"/>
                </a:solidFill>
              </a:rPr>
              <a:t>Eindheffing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800" kern="0" dirty="0">
                <a:solidFill>
                  <a:schemeClr val="accent1"/>
                </a:solidFill>
              </a:rPr>
              <a:t>Enkel op bepaalde producten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000" kern="0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400" kern="0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chemeClr val="accent1"/>
                </a:solidFill>
              </a:rPr>
              <a:t>Onderdelen van de accijns: 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800" kern="0" dirty="0">
                <a:solidFill>
                  <a:schemeClr val="accent1"/>
                </a:solidFill>
              </a:rPr>
              <a:t>de accijns, de bijzondere accijns, de bijdrage op energie</a:t>
            </a:r>
          </a:p>
          <a:p>
            <a:pPr marL="450850" algn="just">
              <a:lnSpc>
                <a:spcPct val="120000"/>
              </a:lnSpc>
              <a:spcBef>
                <a:spcPts val="0"/>
              </a:spcBef>
              <a:defRPr/>
            </a:pPr>
            <a:endParaRPr lang="nl-NL" sz="5200" kern="0" dirty="0">
              <a:solidFill>
                <a:schemeClr val="accent1"/>
              </a:solidFill>
            </a:endParaRPr>
          </a:p>
          <a:p>
            <a:pPr marL="452438" algn="just">
              <a:lnSpc>
                <a:spcPct val="120000"/>
              </a:lnSpc>
              <a:spcBef>
                <a:spcPts val="0"/>
              </a:spcBef>
              <a:defRPr/>
            </a:pPr>
            <a:endParaRPr lang="fr-BE" kern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6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dirty="0">
                <a:solidFill>
                  <a:srgbClr val="629DD1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TIBERGHIEN – HET REGIME VAN ALTERNATIEVE BRANDSTOFFEN</a:t>
            </a:r>
            <a:endParaRPr lang="nl-B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325534"/>
            <a:ext cx="78867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2100" kern="0" dirty="0">
                <a:solidFill>
                  <a:schemeClr val="accent1"/>
                </a:solidFill>
              </a:rPr>
              <a:t>Zijn de synthetische biobrandstoffen HVO en FAME accijnsgoederen?</a:t>
            </a:r>
            <a:endParaRPr lang="nl-BE" sz="2100" kern="0" dirty="0">
              <a:solidFill>
                <a:schemeClr val="accent1"/>
              </a:solidFill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chemeClr val="accent1"/>
                </a:solidFill>
              </a:rPr>
              <a:t>accijnsgoederen worden geclassificeerd via de </a:t>
            </a:r>
            <a:r>
              <a:rPr lang="nl-NL" sz="1600" kern="0" dirty="0" err="1">
                <a:solidFill>
                  <a:schemeClr val="accent1"/>
                </a:solidFill>
              </a:rPr>
              <a:t>GoederenNomenclatuurcode</a:t>
            </a:r>
            <a:endParaRPr lang="nl-NL" sz="1600" kern="0" dirty="0">
              <a:solidFill>
                <a:schemeClr val="accent1"/>
              </a:solidFill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chemeClr val="accent1"/>
                </a:solidFill>
              </a:rPr>
              <a:t>HVO: niet expliciet bij naam genoemd maar per analogie wel degelijk een accijnsproduct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BE" sz="1600" kern="0" dirty="0">
                <a:solidFill>
                  <a:schemeClr val="accent1"/>
                </a:solidFill>
              </a:rPr>
              <a:t>FAME: </a:t>
            </a:r>
            <a:r>
              <a:rPr lang="nl-NL" sz="1600" kern="0" dirty="0">
                <a:solidFill>
                  <a:schemeClr val="accent1"/>
                </a:solidFill>
              </a:rPr>
              <a:t>expliciet bij naam genoemd dus wel degelijk een accijnsproduct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NL" sz="1600" kern="0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chemeClr val="accent1"/>
                </a:solidFill>
              </a:rPr>
              <a:t>HVO en FAME worden op dezelfde manier belast behalve voor het bijzonder accijns: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600" kern="0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BE" sz="1400" kern="0" dirty="0">
              <a:solidFill>
                <a:schemeClr val="accent1"/>
              </a:solidFill>
            </a:endParaRPr>
          </a:p>
          <a:p>
            <a:pPr marL="450850" algn="just">
              <a:lnSpc>
                <a:spcPct val="120000"/>
              </a:lnSpc>
              <a:spcBef>
                <a:spcPts val="0"/>
              </a:spcBef>
              <a:defRPr/>
            </a:pPr>
            <a:endParaRPr lang="nl-NL" sz="5200" kern="0" dirty="0">
              <a:solidFill>
                <a:schemeClr val="accent1"/>
              </a:solidFill>
            </a:endParaRPr>
          </a:p>
          <a:p>
            <a:pPr marL="452438" algn="just">
              <a:lnSpc>
                <a:spcPct val="120000"/>
              </a:lnSpc>
              <a:spcBef>
                <a:spcPts val="0"/>
              </a:spcBef>
              <a:defRPr/>
            </a:pPr>
            <a:endParaRPr lang="fr-BE" kern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70A2-052E-AA4E-9BBF-7E9093ACBA8C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982CF4-5489-E554-1E78-D63A94A4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963" y="4795726"/>
            <a:ext cx="6741631" cy="16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TIBERGHIEN – SCHULDENAAR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781300"/>
            <a:ext cx="78867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Opeisbaar wanneer zij uitgeslagen worden voor verbruik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schuldenaar is, diegene die de uitslag doet (veelal de raffinaderij)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24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870A2-052E-AA4E-9BBF-7E9093ACBA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TIBERGHIEN – VRIJSTELLING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066511" y="2385397"/>
            <a:ext cx="8705850" cy="334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A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lgemene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accijnsvrijstelling voor brandstof gebruikt voor het transport van goederen over binnenwateren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Voorwaarden: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rgbClr val="4472C4"/>
                </a:solidFill>
                <a:latin typeface="Calibri" panose="020F0502020204030204"/>
              </a:rPr>
              <a:t>V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ergunning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eindgebruiker 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Meedelen vergunning aan leverancier bij bestelling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M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erkverplichting</a:t>
            </a: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geldt in het algemeen voor “gasolie” 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rgbClr val="4472C4"/>
                </a:solidFill>
                <a:latin typeface="Calibri" panose="020F0502020204030204"/>
              </a:rPr>
              <a:t>geldt dus ook voor HVO en FAME wanneer ze gemengd worden met gasolie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1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24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870A2-052E-AA4E-9BBF-7E9093ACBA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TIBERGHIEN – BUURLANDEN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066511" y="2290147"/>
            <a:ext cx="8801100" cy="343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20000"/>
              </a:lnSpc>
              <a:spcBef>
                <a:spcPts val="0"/>
              </a:spcBef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Geven dezelfde GN-nomenclatuurclassificatie aan HVO en FAME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Onderschrijven dat voor opeisbaarheid en aanduiding schuldenaar dezelfde regels als in België gelden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De toe te passen tarieven zijn land per land vastgesteld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De accijnsvrijstelling voor het gebruik van HVO en FAME voor de vaart op binnenwateren geldt ook in onze buurlanden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Ook </a:t>
            </a:r>
            <a:r>
              <a:rPr lang="nl-NL" sz="5000" kern="0" dirty="0" err="1">
                <a:solidFill>
                  <a:srgbClr val="4472C4"/>
                </a:solidFill>
                <a:latin typeface="Calibri" panose="020F0502020204030204"/>
              </a:rPr>
              <a:t>merkingsplicht</a:t>
            </a: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 voor HVO en FAME wanneer gemengd met gasolie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Nog veel discussie over de nieuwe Energy </a:t>
            </a:r>
            <a:r>
              <a:rPr lang="nl-NL" sz="5000" kern="0" dirty="0" err="1">
                <a:solidFill>
                  <a:srgbClr val="4472C4"/>
                </a:solidFill>
                <a:latin typeface="Calibri" panose="020F0502020204030204"/>
              </a:rPr>
              <a:t>Taxation</a:t>
            </a:r>
            <a:r>
              <a:rPr lang="nl-NL" sz="5000" kern="0" dirty="0">
                <a:solidFill>
                  <a:srgbClr val="4472C4"/>
                </a:solidFill>
                <a:latin typeface="Calibri" panose="020F0502020204030204"/>
              </a:rPr>
              <a:t> Directive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24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870A2-052E-AA4E-9BBF-7E9093ACBA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 TIBERGHIEN – NIEUWE ENERGY TAXATION DIRECTIVE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781300"/>
            <a:ext cx="8324850" cy="294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Afschaffing van de verplichte accijnsvrijstelling voor scheepvaart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Niet duidelijk: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rgbClr val="4472C4"/>
                </a:solidFill>
                <a:latin typeface="Calibri" panose="020F0502020204030204"/>
              </a:rPr>
              <a:t>waarom geldt het nultarief maar voor een overgangsperiode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kern="0" dirty="0">
                <a:solidFill>
                  <a:srgbClr val="4472C4"/>
                </a:solidFill>
                <a:latin typeface="Calibri" panose="020F0502020204030204"/>
              </a:rPr>
              <a:t>welke energieproducten precies als duurzame alternatieve brandstoffen bedoeld worden</a:t>
            </a: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Communicatie Kabinet Van </a:t>
            </a:r>
            <a:r>
              <a:rPr lang="nl-NL" sz="2000" kern="0" dirty="0" err="1">
                <a:solidFill>
                  <a:srgbClr val="4472C4"/>
                </a:solidFill>
                <a:latin typeface="Calibri" panose="020F0502020204030204"/>
              </a:rPr>
              <a:t>Peteghem</a:t>
            </a: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 voorbereid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24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870A2-052E-AA4E-9BBF-7E9093ACBA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611EA-86FC-E726-38CB-34754849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627" y="-1101623"/>
            <a:ext cx="17460865" cy="26911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2ACCD-B689-71AE-98A0-DD3BBEBB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3" y="243963"/>
            <a:ext cx="685800" cy="6477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1B5D10B-4117-3AD0-D9E7-6CCAFD7D8183}"/>
              </a:ext>
            </a:extLst>
          </p:cNvPr>
          <p:cNvSpPr txBox="1">
            <a:spLocks/>
          </p:cNvSpPr>
          <p:nvPr/>
        </p:nvSpPr>
        <p:spPr>
          <a:xfrm>
            <a:off x="2066511" y="8916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COMMUNICATIE KABINET VAN PETEGHEM</a:t>
            </a:r>
            <a:endParaRPr kumimoji="0" lang="nl-B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BDF9D-C7E1-51CC-6754-7E97C6921EC6}"/>
              </a:ext>
            </a:extLst>
          </p:cNvPr>
          <p:cNvSpPr txBox="1">
            <a:spLocks/>
          </p:cNvSpPr>
          <p:nvPr/>
        </p:nvSpPr>
        <p:spPr>
          <a:xfrm>
            <a:off x="2152650" y="2781300"/>
            <a:ext cx="78867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Inleiding (EU Green Deal, Regionale initiatieven, specificiteit van de sector)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Conclusie van de studie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Negatieve impact van de afschaffing van de vrijstelling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kern="0" dirty="0">
                <a:solidFill>
                  <a:srgbClr val="4472C4"/>
                </a:solidFill>
                <a:latin typeface="Calibri" panose="020F0502020204030204"/>
              </a:rPr>
              <a:t>Zero-emissie vs. Emissieneutraliteit (door bv. koolstofabsorptie)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kern="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kern="0" dirty="0">
              <a:solidFill>
                <a:srgbClr val="4472C4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kern="0" dirty="0">
              <a:solidFill>
                <a:srgbClr val="4472C4"/>
              </a:solidFill>
              <a:latin typeface="Calibri" panose="020F0502020204030204"/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08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5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243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1E24AD-20F9-6259-6C67-82B2A73B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870A2-052E-AA4E-9BBF-7E9093ACBA8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2DE06F5-6DB9-465F-9E9F-0E31CFF3AE19}" vid="{5E5A6495-2052-4E0D-B989-CE5AF5F604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modèle-PPT-ITB</Template>
  <TotalTime>490</TotalTime>
  <Words>508</Words>
  <Application>Microsoft Office PowerPoint</Application>
  <PresentationFormat>Grand écran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Una Bruhann</dc:creator>
  <cp:lastModifiedBy>Una Bruhann</cp:lastModifiedBy>
  <cp:revision>5</cp:revision>
  <dcterms:created xsi:type="dcterms:W3CDTF">2023-12-13T14:12:37Z</dcterms:created>
  <dcterms:modified xsi:type="dcterms:W3CDTF">2023-12-14T13:08:09Z</dcterms:modified>
</cp:coreProperties>
</file>