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7"/>
    <p:restoredTop sz="94610"/>
  </p:normalViewPr>
  <p:slideViewPr>
    <p:cSldViewPr snapToGrid="0" snapToObjects="1">
      <p:cViewPr varScale="1">
        <p:scale>
          <a:sx n="170" d="100"/>
          <a:sy n="170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8949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Welkom namens EICB en FIMC. Dank aan ITB en De Vlaamse Waterweg (Green Deal Binnenvaart Vlaanderen) voor de organisatie en de uitnodiging. Doel van vandaag: uitleggen wat GISA is, hoe het Innovation Fund werkt, en hoe Belgische rederijen kunnen aansluiten bij de gezamenlijke aanvraag.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Kort het programma doorlopen. Benadruk dat er ruimte is voor vragen en dat we na vandaag graag individueel in gesprek gaan met geïnteresseerde ondernemers.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Stel de sprekers voor. EICB brengt de sectorkennis en het netwerk, FIMC de subsidie- en consortiumervaring. PLATINA4Action is het Europese kader waarin GISA is ontstaan. ITB en De Vlaamse Waterweg zijn onze partners om Belgische ondernemers te betrekken.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Iedereen in de sector kent dit: ondernemers wachten op betaalbare brandstof en laadpunten, leveranciers wachten op genoeg schepen. Een losse pilot doorbreekt dat niet. Een gebundelde vloot wel.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GISA bundelt ondernemers die een schip willen bouwen of ombouwen naar zero-emissie. Iedereen kiest de techniek die past bij zijn vaarprofiel. Er zijn al ongeveer 20 ondernemers aangesloten; nu willen we de Belgische vloot erbij betrekken. Let op: in de aankondiging van ITB stond 'meer dan 80 schepen'. Leg uit dat het doel 70+ is en dat het precieze aantal afhangt van de haalbaarheid per schip.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kern: alleen maakt een individuele ondernemer weinig kans bij het Innovation Fund, zeker bij het criterium kostenefficiëntie en schaal. Samen wel. Daarnaast nemen wij het zware papierwerk uit handen.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Het Innovation Fund is een van de grootste Europese subsidieprogramma's voor klimaattechnologie. Belangrijk voor de binnenvaart: niet alleen de investering maar ook tien jaar extra operationele kosten tellen mee. Data van de call zijn verwacht; de definitieve teksten komen in december. Het verwachte budget van de volgende call (circa €3 miljard) kun je mondeling noemen, maar het is nog niet officieel.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Het fonds betaalt niet de hele investering, maar de meerkosten ten opzichte van diesel, inclusief tien jaar extra exploitatiekosten, min eventuele voordelen. Daarvan maximaal 60%. Het rekenvoorbeeld is illustratief; de werkelijke bedragen verschillen per schip en techniek.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Het fonds kijkt naar vijf criteria. Laat per criterium zien wat de bundeling oplevert. Maturiteit is cruciaal: daarom werken we in twee golven en gaan alleen schepen met een onderbouwde haalbaarheid mee in de eerste aanvraag. Kostenefficiëntie is voor transport lastiger dan voor industrie; schaal helpt.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Wees hier eerlijk; ondernemers waarderen dat. Het fonds telt de extra brandstofkosten mee, maar op basis van een schatting vooraf. Het prijsrisico blijft bij de ondernemer. GISA heeft hierover op 1 oktober met DG CLIMA gesproken (vul de uitkomst mondeling aan). Over stapelen: nationale of regionale steun op dezelfde kosten verlaagt de basis voor het Innovation Fund. Het kan wel naast elkaar, mits per kostenpost gescheiden. Welke Belgische/Vlaamse regelingen relevant zijn, kunnen ITB en De Vlaamse Waterweg toelichten.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planning is strak. Voor golf 1 moeten we in oktober en november de intakes doen. Schepen waarvan de haalbaarheid nog niet rond is, gaan mee in golf 2. Data van de call zijn verwacht, niet definitief.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Maak de stap zo klein mogelijk: interesse melden is vrijblijvend. Pas bij de intentieverklaring maken we afspraken. Vermeld hier ook eventuele kosten of voorwaarden van deelname aan het consortium, als die al bekend zijn.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Deze gegevens hebben we nodig voor de CO₂-berekening en de kostenopbouw. Ruwe schattingen zijn voor de intake voldoende. Benadruk dat de eigen bijdrage (minimaal 40% van de relevante kosten plus de niet-subsidiabele kosten) gefinancierd moet worden; dit is een maturiteitscriterium.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vragenronde. Sluit af met de concrete vervolgstap: een intakegesprek plannen. Vraag ITB om de contactgegevens en deze presentatie met de deelnemers te delen.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D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0" y="548640"/>
            <a:ext cx="4206240" cy="4206240"/>
          </a:xfrm>
          <a:prstGeom prst="ellipse">
            <a:avLst/>
          </a:prstGeom>
          <a:solidFill>
            <a:srgbClr val="1E7F86">
              <a:alpha val="30000"/>
            </a:srgbClr>
          </a:solidFill>
          <a:ln w="12700">
            <a:solidFill>
              <a:srgbClr val="7CC9C2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Shape 1"/>
          <p:cNvSpPr/>
          <p:nvPr/>
        </p:nvSpPr>
        <p:spPr>
          <a:xfrm>
            <a:off x="6309360" y="1188720"/>
            <a:ext cx="2926080" cy="2926080"/>
          </a:xfrm>
          <a:prstGeom prst="ellipse">
            <a:avLst/>
          </a:prstGeom>
          <a:solidFill>
            <a:srgbClr val="1E7F86">
              <a:alpha val="25000"/>
            </a:srgbClr>
          </a:solidFill>
          <a:ln w="12700">
            <a:solidFill>
              <a:srgbClr val="7CC9C2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Shape 2"/>
          <p:cNvSpPr/>
          <p:nvPr/>
        </p:nvSpPr>
        <p:spPr>
          <a:xfrm>
            <a:off x="6903720" y="1783080"/>
            <a:ext cx="1737360" cy="1737360"/>
          </a:xfrm>
          <a:prstGeom prst="ellipse">
            <a:avLst/>
          </a:prstGeom>
          <a:solidFill>
            <a:srgbClr val="1E7F86">
              <a:alpha val="20000"/>
            </a:srgbClr>
          </a:solidFill>
          <a:ln w="12700">
            <a:solidFill>
              <a:srgbClr val="7CC9C2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2240280"/>
            <a:ext cx="822960" cy="8229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82296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7CC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INLAND SHIPPING ACCELERATOR (GISA)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188720"/>
            <a:ext cx="5120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Samen naar een zero-emissie binnenvaartvloot</a:t>
            </a:r>
            <a:endParaRPr lang="en-US" sz="32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260604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GISA en het EU Innovation Fund: wat het betekent voor Belgische binnenvaartondernemers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52044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Infosessie · maandag 5 oktober 2026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samenwerking met ITB en De Vlaamse Waterweg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48640" y="4160520"/>
            <a:ext cx="434340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4251960"/>
            <a:ext cx="1005840" cy="384048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1952" y="4233672"/>
            <a:ext cx="1188720" cy="420624"/>
          </a:xfrm>
          <a:prstGeom prst="rect">
            <a:avLst/>
          </a:prstGeom>
        </p:spPr>
      </p:pic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128" y="4261104"/>
            <a:ext cx="1371600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 u vandaag meeneemt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457200" cy="457200"/>
          </a:xfrm>
          <a:prstGeom prst="ellipse">
            <a:avLst/>
          </a:prstGeom>
          <a:solidFill>
            <a:srgbClr val="0F2D3D"/>
          </a:solidFill>
          <a:ln w="12700">
            <a:solidFill>
              <a:srgbClr val="0F2D3D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Text 3"/>
          <p:cNvSpPr txBox="1"/>
          <p:nvPr/>
        </p:nvSpPr>
        <p:spPr>
          <a:xfrm>
            <a:off x="45720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344168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Waarom GISA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4023360" y="1344168"/>
            <a:ext cx="4663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 kip-ei-probleem en waarom we het samen moeten oplossen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1984248"/>
            <a:ext cx="457200" cy="457200"/>
          </a:xfrm>
          <a:prstGeom prst="ellipse">
            <a:avLst/>
          </a:prstGeom>
          <a:solidFill>
            <a:srgbClr val="0F2D3D"/>
          </a:solidFill>
          <a:ln w="12700">
            <a:solidFill>
              <a:srgbClr val="0F2D3D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9" name="Text 7"/>
          <p:cNvSpPr txBox="1"/>
          <p:nvPr/>
        </p:nvSpPr>
        <p:spPr>
          <a:xfrm>
            <a:off x="457200" y="1984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097280" y="2002536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Het Innovation Fund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023360" y="2002536"/>
            <a:ext cx="4663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het fonds betaalt, hoe de subsidie wordt berekend en beoordeeld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2642616"/>
            <a:ext cx="457200" cy="457200"/>
          </a:xfrm>
          <a:prstGeom prst="ellipse">
            <a:avLst/>
          </a:prstGeom>
          <a:solidFill>
            <a:srgbClr val="0F2D3D"/>
          </a:solidFill>
          <a:ln w="12700">
            <a:solidFill>
              <a:srgbClr val="0F2D3D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3" name="Text 11"/>
          <p:cNvSpPr txBox="1"/>
          <p:nvPr/>
        </p:nvSpPr>
        <p:spPr>
          <a:xfrm>
            <a:off x="457200" y="26426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2660904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Eerlijk over de businesscase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023360" y="2660904"/>
            <a:ext cx="4663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het fonds dekt, wat </a:t>
            </a:r>
            <a:r>
              <a:rPr lang="en-US" sz="1250" dirty="0" err="1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niet</a:t>
            </a:r>
            <a:r>
              <a:rPr lang="en-US" sz="125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en waar we aan werken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57200" y="3300984"/>
            <a:ext cx="457200" cy="457200"/>
          </a:xfrm>
          <a:prstGeom prst="ellipse">
            <a:avLst/>
          </a:prstGeom>
          <a:solidFill>
            <a:srgbClr val="0F2D3D"/>
          </a:solidFill>
          <a:ln w="12700">
            <a:solidFill>
              <a:srgbClr val="0F2D3D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7" name="Text 15"/>
          <p:cNvSpPr txBox="1"/>
          <p:nvPr/>
        </p:nvSpPr>
        <p:spPr>
          <a:xfrm>
            <a:off x="457200" y="33009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097280" y="3319272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Hoe doet u mee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4023360" y="3319272"/>
            <a:ext cx="4663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Stappen, planning en wat we van u nodig hebben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457200" y="3959352"/>
            <a:ext cx="457200" cy="457200"/>
          </a:xfrm>
          <a:prstGeom prst="ellipse">
            <a:avLst/>
          </a:prstGeom>
          <a:solidFill>
            <a:srgbClr val="1E7F86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1" name="Text 19"/>
          <p:cNvSpPr txBox="1"/>
          <p:nvPr/>
        </p:nvSpPr>
        <p:spPr>
          <a:xfrm>
            <a:off x="457200" y="39593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1097280" y="3977640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Vragen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4023360" y="3977640"/>
            <a:ext cx="4663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gesprek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GISA · Infosessie Belgische binnenvaart · 5 oktober 2026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0"/>
          <p:cNvSpPr/>
          <p:nvPr/>
        </p:nvSpPr>
        <p:spPr>
          <a:xfrm>
            <a:off x="6071616" y="1325880"/>
            <a:ext cx="2615184" cy="2011680"/>
          </a:xfrm>
          <a:prstGeom prst="roundRect">
            <a:avLst>
              <a:gd name="adj" fmla="val 3636"/>
            </a:avLst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9" name="Shape 6"/>
          <p:cNvSpPr/>
          <p:nvPr/>
        </p:nvSpPr>
        <p:spPr>
          <a:xfrm>
            <a:off x="3264408" y="1325880"/>
            <a:ext cx="2615184" cy="2011680"/>
          </a:xfrm>
          <a:prstGeom prst="roundRect">
            <a:avLst>
              <a:gd name="adj" fmla="val 3636"/>
            </a:avLst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" name="Text 0"/>
          <p:cNvSpPr txBox="1"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 TEAM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Wie staat achter GISA?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615184" cy="2011680"/>
          </a:xfrm>
          <a:prstGeom prst="roundRect">
            <a:avLst>
              <a:gd name="adj" fmla="val 3636"/>
            </a:avLst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 4"/>
          <p:cNvSpPr txBox="1"/>
          <p:nvPr/>
        </p:nvSpPr>
        <p:spPr>
          <a:xfrm>
            <a:off x="3566160" y="2084832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EICB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66160" y="2432304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Expertise- en InnovatieCentrum Binnenvaart. Sectorkennis, techniek en een groot netwerk van ondernemers. </a:t>
            </a:r>
            <a:endParaRPr lang="en-US" sz="1150" dirty="0"/>
          </a:p>
        </p:txBody>
      </p:sp>
      <p:sp>
        <p:nvSpPr>
          <p:cNvPr id="12" name="Text 8"/>
          <p:cNvSpPr txBox="1"/>
          <p:nvPr/>
        </p:nvSpPr>
        <p:spPr>
          <a:xfrm>
            <a:off x="6368272" y="208130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FIMC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6368272" y="242878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Advies over subsidies en innovatie, met ervaring in Innovation Fund-aanvragen en </a:t>
            </a:r>
            <a:r>
              <a:rPr lang="en-US" sz="11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consortiummanagement</a:t>
            </a: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1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Ervaren</a:t>
            </a: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</a:t>
            </a:r>
            <a:r>
              <a:rPr lang="en-US" sz="11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Maritiem</a:t>
            </a: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Binnenvaart</a:t>
            </a:r>
            <a:endParaRPr lang="en-US" sz="1150" dirty="0"/>
          </a:p>
        </p:txBody>
      </p:sp>
      <p:sp>
        <p:nvSpPr>
          <p:cNvPr id="17" name="Text 12"/>
          <p:cNvSpPr txBox="1"/>
          <p:nvPr/>
        </p:nvSpPr>
        <p:spPr>
          <a:xfrm>
            <a:off x="781212" y="212140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PLATINA4Action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781212" y="246888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EU-project voor de verduurzaming van de binnenvaart, waaruit het GISA-initiatief voortkomt.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457200" y="3566160"/>
            <a:ext cx="8229600" cy="1005840"/>
          </a:xfrm>
          <a:prstGeom prst="roundRect">
            <a:avLst>
              <a:gd name="adj" fmla="val 7273"/>
            </a:avLst>
          </a:prstGeom>
          <a:solidFill>
            <a:srgbClr val="0F2D3D"/>
          </a:solidFill>
          <a:ln w="12700">
            <a:solidFill>
              <a:srgbClr val="0F2D3D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0" name="Shape 15"/>
          <p:cNvSpPr/>
          <p:nvPr/>
        </p:nvSpPr>
        <p:spPr>
          <a:xfrm>
            <a:off x="685800" y="3822192"/>
            <a:ext cx="502920" cy="502920"/>
          </a:xfrm>
          <a:prstGeom prst="ellipse">
            <a:avLst/>
          </a:prstGeom>
          <a:solidFill>
            <a:srgbClr val="E8952B"/>
          </a:solidFill>
          <a:ln w="12700">
            <a:solidFill>
              <a:srgbClr val="E8952B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0" y="3947922"/>
            <a:ext cx="251460" cy="25146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371600" y="3566160"/>
            <a:ext cx="7132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95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België: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ITB en De Vlaamse Waterweg (Green Deal Binnenvaart Vlaanderen) helpen ondernemers te bereiken die willen investeren in vergroening.</a:t>
            </a:r>
            <a:endParaRPr lang="en-US" sz="1300" dirty="0"/>
          </a:p>
        </p:txBody>
      </p:sp>
      <p:sp>
        <p:nvSpPr>
          <p:cNvPr id="23" name="Text 17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GISA · Infosessie Belgische binnenvaart · 5 oktober 2026</a:t>
            </a:r>
            <a:endParaRPr lang="en-US" sz="900" dirty="0"/>
          </a:p>
        </p:txBody>
      </p:sp>
      <p:sp>
        <p:nvSpPr>
          <p:cNvPr id="24" name="Text 18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pic>
        <p:nvPicPr>
          <p:cNvPr id="26" name="Image 1" descr="preencoded.png">
            <a:extLst>
              <a:ext uri="{FF2B5EF4-FFF2-40B4-BE49-F238E27FC236}">
                <a16:creationId xmlns:a16="http://schemas.microsoft.com/office/drawing/2014/main" id="{B9FA4694-7DDA-75C1-17D8-9C1073CA9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160" y="1549908"/>
            <a:ext cx="1005840" cy="384048"/>
          </a:xfrm>
          <a:prstGeom prst="rect">
            <a:avLst/>
          </a:prstGeom>
        </p:spPr>
      </p:pic>
      <p:pic>
        <p:nvPicPr>
          <p:cNvPr id="27" name="Image 2" descr="preencoded.png">
            <a:extLst>
              <a:ext uri="{FF2B5EF4-FFF2-40B4-BE49-F238E27FC236}">
                <a16:creationId xmlns:a16="http://schemas.microsoft.com/office/drawing/2014/main" id="{AF963F30-775B-505B-D4CD-EC004CE787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8272" y="1498417"/>
            <a:ext cx="1014384" cy="420624"/>
          </a:xfrm>
          <a:prstGeom prst="rect">
            <a:avLst/>
          </a:prstGeom>
        </p:spPr>
      </p:pic>
      <p:pic>
        <p:nvPicPr>
          <p:cNvPr id="28" name="Image 3" descr="preencoded.png">
            <a:extLst>
              <a:ext uri="{FF2B5EF4-FFF2-40B4-BE49-F238E27FC236}">
                <a16:creationId xmlns:a16="http://schemas.microsoft.com/office/drawing/2014/main" id="{A85DD168-4A67-0CAC-F002-E6E3FEFD14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212" y="1549908"/>
            <a:ext cx="1371600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UITDAGING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Waarom de markt niet vanzelf beweegt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331720" y="2286000"/>
            <a:ext cx="1371600" cy="1371600"/>
          </a:xfrm>
          <a:prstGeom prst="ellipse">
            <a:avLst/>
          </a:prstGeom>
          <a:solidFill>
            <a:srgbClr val="0F2D3D"/>
          </a:solidFill>
          <a:ln w="12700">
            <a:solidFill>
              <a:srgbClr val="0F2D3D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Text 3"/>
          <p:cNvSpPr txBox="1"/>
          <p:nvPr/>
        </p:nvSpPr>
        <p:spPr>
          <a:xfrm>
            <a:off x="2331720" y="2286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Kip-ei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171700" y="1325880"/>
            <a:ext cx="1691640" cy="640080"/>
          </a:xfrm>
          <a:prstGeom prst="roundRect">
            <a:avLst>
              <a:gd name="adj" fmla="val 11429"/>
            </a:avLst>
          </a:prstGeom>
          <a:solidFill>
            <a:srgbClr val="EAF3F4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 5"/>
          <p:cNvSpPr txBox="1"/>
          <p:nvPr/>
        </p:nvSpPr>
        <p:spPr>
          <a:xfrm>
            <a:off x="2263140" y="1325880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F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Weinig zero-emissie schepen in de vaart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886200" y="2651760"/>
            <a:ext cx="1691640" cy="640080"/>
          </a:xfrm>
          <a:prstGeom prst="roundRect">
            <a:avLst>
              <a:gd name="adj" fmla="val 11429"/>
            </a:avLst>
          </a:prstGeom>
          <a:solidFill>
            <a:srgbClr val="EAF3F4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9" name="Text 7"/>
          <p:cNvSpPr txBox="1"/>
          <p:nvPr/>
        </p:nvSpPr>
        <p:spPr>
          <a:xfrm>
            <a:off x="3977640" y="2651760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F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Kleine, onzekere vraag naar brandstof &amp; laadpunten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171700" y="3977640"/>
            <a:ext cx="1691640" cy="640080"/>
          </a:xfrm>
          <a:prstGeom prst="roundRect">
            <a:avLst>
              <a:gd name="adj" fmla="val 11429"/>
            </a:avLst>
          </a:prstGeom>
          <a:solidFill>
            <a:srgbClr val="EAF3F4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1" name="Text 9"/>
          <p:cNvSpPr txBox="1"/>
          <p:nvPr/>
        </p:nvSpPr>
        <p:spPr>
          <a:xfrm>
            <a:off x="2263140" y="3977640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F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Weinig infrastructuur, hoge brandstofprijzen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651760"/>
            <a:ext cx="1691640" cy="640080"/>
          </a:xfrm>
          <a:prstGeom prst="roundRect">
            <a:avLst>
              <a:gd name="adj" fmla="val 11429"/>
            </a:avLst>
          </a:prstGeom>
          <a:solidFill>
            <a:srgbClr val="EAF3F4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3" name="Text 11"/>
          <p:cNvSpPr txBox="1"/>
          <p:nvPr/>
        </p:nvSpPr>
        <p:spPr>
          <a:xfrm>
            <a:off x="548640" y="2651760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F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Ondernemers stellen investering uit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886200" y="1645920"/>
            <a:ext cx="841248" cy="960120"/>
          </a:xfrm>
          <a:prstGeom prst="line">
            <a:avLst/>
          </a:prstGeom>
          <a:noFill/>
          <a:ln w="22225">
            <a:solidFill>
              <a:srgbClr val="1E7F86"/>
            </a:solidFill>
            <a:prstDash val="solid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15" name="Shape 13"/>
          <p:cNvSpPr/>
          <p:nvPr/>
        </p:nvSpPr>
        <p:spPr>
          <a:xfrm flipH="1">
            <a:off x="3886200" y="3337560"/>
            <a:ext cx="841248" cy="960120"/>
          </a:xfrm>
          <a:prstGeom prst="line">
            <a:avLst/>
          </a:prstGeom>
          <a:noFill/>
          <a:ln w="22225">
            <a:solidFill>
              <a:srgbClr val="1E7F86"/>
            </a:solidFill>
            <a:prstDash val="solid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16" name="Shape 14"/>
          <p:cNvSpPr/>
          <p:nvPr/>
        </p:nvSpPr>
        <p:spPr>
          <a:xfrm flipH="1" flipV="1">
            <a:off x="1298448" y="3337560"/>
            <a:ext cx="850392" cy="960120"/>
          </a:xfrm>
          <a:prstGeom prst="line">
            <a:avLst/>
          </a:prstGeom>
          <a:noFill/>
          <a:ln w="22225">
            <a:solidFill>
              <a:srgbClr val="1E7F86"/>
            </a:solidFill>
            <a:prstDash val="solid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17" name="Shape 15"/>
          <p:cNvSpPr/>
          <p:nvPr/>
        </p:nvSpPr>
        <p:spPr>
          <a:xfrm flipV="1">
            <a:off x="1298448" y="1645920"/>
            <a:ext cx="850392" cy="960120"/>
          </a:xfrm>
          <a:prstGeom prst="line">
            <a:avLst/>
          </a:prstGeom>
          <a:noFill/>
          <a:ln w="22225">
            <a:solidFill>
              <a:srgbClr val="1E7F86"/>
            </a:solidFill>
            <a:prstDash val="solid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18" name="Shape 16"/>
          <p:cNvSpPr/>
          <p:nvPr/>
        </p:nvSpPr>
        <p:spPr>
          <a:xfrm>
            <a:off x="5897880" y="1325880"/>
            <a:ext cx="2788920" cy="3291840"/>
          </a:xfrm>
          <a:prstGeom prst="roundRect">
            <a:avLst>
              <a:gd name="adj" fmla="val 2623"/>
            </a:avLst>
          </a:prstGeom>
          <a:solidFill>
            <a:srgbClr val="0F2D3D"/>
          </a:solidFill>
          <a:ln w="12700">
            <a:solidFill>
              <a:srgbClr val="0F2D3D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9" name="Text 17"/>
          <p:cNvSpPr txBox="1"/>
          <p:nvPr/>
        </p:nvSpPr>
        <p:spPr>
          <a:xfrm>
            <a:off x="6126480" y="148132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E895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Hoe GISA de cirkel doorbreekt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126480" y="2057400"/>
            <a:ext cx="24231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Veel schepen tegelijk zorgen voor een voorspelbare vraag.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Brandstofleveranciers, havens en laadpuntexploitanten kunnen investeren op basis van bekende volumes.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Meer aanbod geeft lagere prijzen, en dat trekt de volgende groep ondernemers aan.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GISA · Infosessie Belgische binnenvaart · 5 oktober 2026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 INITIATIEF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GISA: één programma, één aanvraag, veel schepen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8016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1E7F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70+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01168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schepen als doel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560320" y="128016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~20</a:t>
            </a:r>
            <a:endParaRPr lang="en-US" sz="4400" dirty="0"/>
          </a:p>
        </p:txBody>
      </p:sp>
      <p:sp>
        <p:nvSpPr>
          <p:cNvPr id="7" name="Text 5"/>
          <p:cNvSpPr txBox="1"/>
          <p:nvPr/>
        </p:nvSpPr>
        <p:spPr>
          <a:xfrm>
            <a:off x="2560320" y="201168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schepen al aangesloten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4663440" y="128016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4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201168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technologieën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766560" y="128016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400" dirty="0"/>
          </a:p>
        </p:txBody>
      </p:sp>
      <p:sp>
        <p:nvSpPr>
          <p:cNvPr id="11" name="Text 9"/>
          <p:cNvSpPr txBox="1"/>
          <p:nvPr/>
        </p:nvSpPr>
        <p:spPr>
          <a:xfrm>
            <a:off x="6766560" y="201168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gezamenlijke IF-aanvraag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560320"/>
            <a:ext cx="2615184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C9D8DB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nl-NL"/>
          </a:p>
        </p:txBody>
      </p:sp>
      <p:sp>
        <p:nvSpPr>
          <p:cNvPr id="13" name="Shape 11"/>
          <p:cNvSpPr/>
          <p:nvPr/>
        </p:nvSpPr>
        <p:spPr>
          <a:xfrm>
            <a:off x="640080" y="2715768"/>
            <a:ext cx="502920" cy="502920"/>
          </a:xfrm>
          <a:prstGeom prst="ellipse">
            <a:avLst/>
          </a:prstGeom>
          <a:solidFill>
            <a:srgbClr val="1E7F86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10" y="2841498"/>
            <a:ext cx="251460" cy="251460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280160" y="2715768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Elektrisch varen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640080" y="32918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Batterij-elektrisch, walstroom en wisselbare batterijcontainers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3264408" y="2560320"/>
            <a:ext cx="2615184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C9D8DB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nl-NL"/>
          </a:p>
        </p:txBody>
      </p:sp>
      <p:sp>
        <p:nvSpPr>
          <p:cNvPr id="18" name="Shape 15"/>
          <p:cNvSpPr/>
          <p:nvPr/>
        </p:nvSpPr>
        <p:spPr>
          <a:xfrm>
            <a:off x="3447288" y="2715768"/>
            <a:ext cx="502920" cy="502920"/>
          </a:xfrm>
          <a:prstGeom prst="ellipse">
            <a:avLst/>
          </a:prstGeom>
          <a:solidFill>
            <a:srgbClr val="1E7F86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018" y="2841498"/>
            <a:ext cx="251460" cy="25146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4087368" y="2715768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Waterstof</a:t>
            </a:r>
            <a:endParaRPr lang="en-US" sz="1500" dirty="0"/>
          </a:p>
        </p:txBody>
      </p:sp>
      <p:sp>
        <p:nvSpPr>
          <p:cNvPr id="21" name="Text 17"/>
          <p:cNvSpPr txBox="1"/>
          <p:nvPr/>
        </p:nvSpPr>
        <p:spPr>
          <a:xfrm>
            <a:off x="3447288" y="32918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Brandstofcellen met gecomprimeerde of vloeibare waterstof</a:t>
            </a: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6071616" y="2560320"/>
            <a:ext cx="2615184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C9D8DB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nl-NL"/>
          </a:p>
        </p:txBody>
      </p:sp>
      <p:sp>
        <p:nvSpPr>
          <p:cNvPr id="23" name="Shape 19"/>
          <p:cNvSpPr/>
          <p:nvPr/>
        </p:nvSpPr>
        <p:spPr>
          <a:xfrm>
            <a:off x="6254496" y="2715768"/>
            <a:ext cx="502920" cy="502920"/>
          </a:xfrm>
          <a:prstGeom prst="ellipse">
            <a:avLst/>
          </a:prstGeom>
          <a:solidFill>
            <a:srgbClr val="1E7F86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0226" y="2841498"/>
            <a:ext cx="251460" cy="251460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6894576" y="2715768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Methanol</a:t>
            </a:r>
            <a:endParaRPr lang="en-US" sz="1500" dirty="0"/>
          </a:p>
        </p:txBody>
      </p:sp>
      <p:sp>
        <p:nvSpPr>
          <p:cNvPr id="26" name="Text 21"/>
          <p:cNvSpPr txBox="1"/>
          <p:nvPr/>
        </p:nvSpPr>
        <p:spPr>
          <a:xfrm>
            <a:off x="6254496" y="32918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Motoren op (bio/e-)methanol; geschikt voor retrofit</a:t>
            </a:r>
            <a:endParaRPr lang="en-US" sz="1100" dirty="0"/>
          </a:p>
        </p:txBody>
      </p:sp>
      <p:sp>
        <p:nvSpPr>
          <p:cNvPr id="27" name="Text 22"/>
          <p:cNvSpPr txBox="1"/>
          <p:nvPr/>
        </p:nvSpPr>
        <p:spPr>
          <a:xfrm>
            <a:off x="457200" y="41148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i="1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Nieuwbouw én retrofit · open voor ondernemers uit heel Europa</a:t>
            </a:r>
            <a:endParaRPr lang="en-US" sz="1250" dirty="0"/>
          </a:p>
        </p:txBody>
      </p:sp>
      <p:sp>
        <p:nvSpPr>
          <p:cNvPr id="28" name="Text 23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GISA · Infosessie Belgische binnenvaart · 5 oktober 2026</a:t>
            </a:r>
            <a:endParaRPr lang="en-US" sz="900" dirty="0"/>
          </a:p>
        </p:txBody>
      </p:sp>
      <p:sp>
        <p:nvSpPr>
          <p:cNvPr id="29" name="Text 24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WAAROM SAMEN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 levert meedoen u op?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4023360" cy="1463040"/>
          </a:xfrm>
          <a:prstGeom prst="roundRect">
            <a:avLst>
              <a:gd name="adj" fmla="val 5000"/>
            </a:avLst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Shape 3"/>
          <p:cNvSpPr/>
          <p:nvPr/>
        </p:nvSpPr>
        <p:spPr>
          <a:xfrm>
            <a:off x="685800" y="1554480"/>
            <a:ext cx="502920" cy="502920"/>
          </a:xfrm>
          <a:prstGeom prst="ellipse">
            <a:avLst/>
          </a:prstGeom>
          <a:solidFill>
            <a:srgbClr val="1E7F86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0" y="1680210"/>
            <a:ext cx="251460" cy="2514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71600" y="155448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Sterkere aanvraag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90195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 Innovation Fund </a:t>
            </a:r>
            <a:r>
              <a:rPr lang="en-US" sz="11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beoordeelt</a:t>
            </a: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onder meer schaal, herhaalbaarheid en impact. Een bundel schepen scoort daar beter dan </a:t>
            </a:r>
            <a:r>
              <a:rPr lang="en-US" sz="11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één</a:t>
            </a: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schip.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663440" y="1325880"/>
            <a:ext cx="4023360" cy="1463040"/>
          </a:xfrm>
          <a:prstGeom prst="roundRect">
            <a:avLst>
              <a:gd name="adj" fmla="val 5000"/>
            </a:avLst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Shape 7"/>
          <p:cNvSpPr/>
          <p:nvPr/>
        </p:nvSpPr>
        <p:spPr>
          <a:xfrm>
            <a:off x="4892040" y="1554480"/>
            <a:ext cx="502920" cy="502920"/>
          </a:xfrm>
          <a:prstGeom prst="ellipse">
            <a:avLst/>
          </a:prstGeom>
          <a:solidFill>
            <a:srgbClr val="1E7F86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7770" y="1680210"/>
            <a:ext cx="251460" cy="25146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577840" y="155448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Minder werk voor u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5577840" y="190195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FIMC </a:t>
            </a:r>
            <a:r>
              <a:rPr lang="en-US" sz="11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verzorgt</a:t>
            </a: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aanvraag, de CO₂-berekening en de consortiumafspraken. U levert de gegevens van </a:t>
            </a:r>
            <a:r>
              <a:rPr lang="en-US" sz="11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uw</a:t>
            </a: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schip</a:t>
            </a: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verder</a:t>
            </a: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benodigde</a:t>
            </a: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input.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457200" y="2971800"/>
            <a:ext cx="4023360" cy="1463040"/>
          </a:xfrm>
          <a:prstGeom prst="roundRect">
            <a:avLst>
              <a:gd name="adj" fmla="val 5000"/>
            </a:avLst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5" name="Shape 11"/>
          <p:cNvSpPr/>
          <p:nvPr/>
        </p:nvSpPr>
        <p:spPr>
          <a:xfrm>
            <a:off x="685800" y="3200400"/>
            <a:ext cx="502920" cy="502920"/>
          </a:xfrm>
          <a:prstGeom prst="ellipse">
            <a:avLst/>
          </a:prstGeom>
          <a:solidFill>
            <a:srgbClr val="1E7F86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530" y="3326130"/>
            <a:ext cx="251460" cy="25146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371600" y="320040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Invloed op de infrastructuur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1371600" y="354787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Gebundelde vraag geeft havens en energieleveranciers een reden om te investeren in bunker- en laadpunten.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4663440" y="2971800"/>
            <a:ext cx="4023360" cy="1463040"/>
          </a:xfrm>
          <a:prstGeom prst="roundRect">
            <a:avLst>
              <a:gd name="adj" fmla="val 5000"/>
            </a:avLst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0" name="Shape 15"/>
          <p:cNvSpPr/>
          <p:nvPr/>
        </p:nvSpPr>
        <p:spPr>
          <a:xfrm>
            <a:off x="4892040" y="3200400"/>
            <a:ext cx="502920" cy="502920"/>
          </a:xfrm>
          <a:prstGeom prst="ellipse">
            <a:avLst/>
          </a:prstGeom>
          <a:solidFill>
            <a:srgbClr val="1E7F86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7770" y="3326130"/>
            <a:ext cx="251460" cy="25146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5577840" y="320040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Een stem in Brussel</a:t>
            </a:r>
            <a:endParaRPr lang="en-US" sz="1500" dirty="0"/>
          </a:p>
        </p:txBody>
      </p:sp>
      <p:sp>
        <p:nvSpPr>
          <p:cNvPr id="23" name="Text 17"/>
          <p:cNvSpPr txBox="1"/>
          <p:nvPr/>
        </p:nvSpPr>
        <p:spPr>
          <a:xfrm>
            <a:off x="5577840" y="354787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GISA overlegt met de Europese Commissie (DG CLIMA) over betere steun voor de operationele kosten.</a:t>
            </a:r>
            <a:endParaRPr lang="en-US" sz="1150" dirty="0"/>
          </a:p>
        </p:txBody>
      </p:sp>
      <p:sp>
        <p:nvSpPr>
          <p:cNvPr id="24" name="Text 18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GISA · Infosessie Belgische binnenvaart · 5 oktober 2026</a:t>
            </a:r>
            <a:endParaRPr lang="en-US" sz="900" dirty="0"/>
          </a:p>
        </p:txBody>
      </p:sp>
      <p:sp>
        <p:nvSpPr>
          <p:cNvPr id="25" name="Text 19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 FONDS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Het EU Innovation Fund in het kort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615184" cy="1234440"/>
          </a:xfrm>
          <a:prstGeom prst="roundRect">
            <a:avLst>
              <a:gd name="adj" fmla="val 5926"/>
            </a:avLst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Text 3"/>
          <p:cNvSpPr txBox="1"/>
          <p:nvPr/>
        </p:nvSpPr>
        <p:spPr>
          <a:xfrm>
            <a:off x="685800" y="141732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E7F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~€40 mld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1031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totaal budget 2020–2030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264408" y="1325880"/>
            <a:ext cx="2615184" cy="1234440"/>
          </a:xfrm>
          <a:prstGeom prst="roundRect">
            <a:avLst>
              <a:gd name="adj" fmla="val 5926"/>
            </a:avLst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8" name="Text 6"/>
          <p:cNvSpPr txBox="1"/>
          <p:nvPr/>
        </p:nvSpPr>
        <p:spPr>
          <a:xfrm>
            <a:off x="3493008" y="141732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E7F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 60%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3493008" y="21031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 de relevante kosten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071616" y="1325880"/>
            <a:ext cx="2615184" cy="1234440"/>
          </a:xfrm>
          <a:prstGeom prst="roundRect">
            <a:avLst>
              <a:gd name="adj" fmla="val 5926"/>
            </a:avLst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1" name="Text 9"/>
          <p:cNvSpPr txBox="1"/>
          <p:nvPr/>
        </p:nvSpPr>
        <p:spPr>
          <a:xfrm>
            <a:off x="6300216" y="141732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E7F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jaar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6300216" y="21031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operationele kosten meegeteld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2788920"/>
            <a:ext cx="5120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Gefinancierd uit de opbrengsten van het Europese emissiehandelssysteem (EU ETS).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Voor innovatieve, koolstofarme technologie die klaar is om op te schalen.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Grote projecten mogelijk, dus ruimte voor een vloot in plaats van één schip.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Ook voor maritieme projecten </a:t>
            </a:r>
            <a:r>
              <a:rPr lang="en-US" sz="130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3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MKB is er in de komende calls aandacht.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852160" y="2788920"/>
            <a:ext cx="2834640" cy="1737360"/>
          </a:xfrm>
          <a:prstGeom prst="roundRect">
            <a:avLst>
              <a:gd name="adj" fmla="val 4211"/>
            </a:avLst>
          </a:prstGeom>
          <a:solidFill>
            <a:srgbClr val="0F2D3D"/>
          </a:solidFill>
          <a:ln w="12700">
            <a:solidFill>
              <a:srgbClr val="0F2D3D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5" name="Text 13"/>
          <p:cNvSpPr txBox="1"/>
          <p:nvPr/>
        </p:nvSpPr>
        <p:spPr>
          <a:xfrm>
            <a:off x="6080760" y="29260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E895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Volgende call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080760" y="329184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Opent: december 2026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Deadline: </a:t>
            </a:r>
            <a:r>
              <a:rPr lang="en-US" sz="12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april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2027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Uitslag: Q4 2027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Contract: Q2 2028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GISA · Infosessie Belgische binnenvaart · 5 oktober 2026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RELEVANTE KOSTEN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Hoe wordt de subsidie berekend?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16916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875">
            <a:solidFill>
              <a:srgbClr val="0F2D3D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Text 3"/>
          <p:cNvSpPr txBox="1"/>
          <p:nvPr/>
        </p:nvSpPr>
        <p:spPr>
          <a:xfrm>
            <a:off x="548640" y="141732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Extra CAPEX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82880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meerkosten investering t.o.v. dieselschip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231136" y="1682496"/>
            <a:ext cx="384048" cy="384048"/>
          </a:xfrm>
          <a:prstGeom prst="ellipse">
            <a:avLst/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8" name="Text 6"/>
          <p:cNvSpPr txBox="1"/>
          <p:nvPr/>
        </p:nvSpPr>
        <p:spPr>
          <a:xfrm>
            <a:off x="2231136" y="16824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606040" y="1325880"/>
            <a:ext cx="16916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875">
            <a:solidFill>
              <a:srgbClr val="0F2D3D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Text 8"/>
          <p:cNvSpPr txBox="1"/>
          <p:nvPr/>
        </p:nvSpPr>
        <p:spPr>
          <a:xfrm>
            <a:off x="2697480" y="141732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Extra OPEX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2697480" y="182880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meerkosten exploitatie, 10 jaar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79976" y="1682496"/>
            <a:ext cx="384048" cy="384048"/>
          </a:xfrm>
          <a:prstGeom prst="ellipse">
            <a:avLst/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3" name="Text 11"/>
          <p:cNvSpPr txBox="1"/>
          <p:nvPr/>
        </p:nvSpPr>
        <p:spPr>
          <a:xfrm>
            <a:off x="4379976" y="16824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754880" y="1325880"/>
            <a:ext cx="16916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875">
            <a:solidFill>
              <a:srgbClr val="0F2D3D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5" name="Text 13"/>
          <p:cNvSpPr txBox="1"/>
          <p:nvPr/>
        </p:nvSpPr>
        <p:spPr>
          <a:xfrm>
            <a:off x="4846320" y="141732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Extra inkomsten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182880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voordelen, bv. lagere havengelden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528816" y="1682496"/>
            <a:ext cx="384048" cy="384048"/>
          </a:xfrm>
          <a:prstGeom prst="ellipse">
            <a:avLst/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8" name="Text 16"/>
          <p:cNvSpPr txBox="1"/>
          <p:nvPr/>
        </p:nvSpPr>
        <p:spPr>
          <a:xfrm>
            <a:off x="6528816" y="16824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903720" y="1325880"/>
            <a:ext cx="1691640" cy="1097280"/>
          </a:xfrm>
          <a:prstGeom prst="roundRect">
            <a:avLst>
              <a:gd name="adj" fmla="val 6667"/>
            </a:avLst>
          </a:prstGeom>
          <a:solidFill>
            <a:srgbClr val="1E7F86"/>
          </a:solidFill>
          <a:ln w="15875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0" name="Text 18"/>
          <p:cNvSpPr txBox="1"/>
          <p:nvPr/>
        </p:nvSpPr>
        <p:spPr>
          <a:xfrm>
            <a:off x="6995160" y="141732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Relevante kosten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182880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voor de subsidie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457200" y="2560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i="1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Alleen de meerkosten en -opbrengsten ten opzichte van een conventioneel dieselschip tellen mee.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57200" y="2926080"/>
            <a:ext cx="8229600" cy="1691640"/>
          </a:xfrm>
          <a:prstGeom prst="roundRect">
            <a:avLst>
              <a:gd name="adj" fmla="val 4324"/>
            </a:avLst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4" name="Text 22"/>
          <p:cNvSpPr txBox="1"/>
          <p:nvPr/>
        </p:nvSpPr>
        <p:spPr>
          <a:xfrm>
            <a:off x="685800" y="30358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Rekenvoorbeeld: waterstofaandrijving in een bestaand schip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401568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investering t.o.v. dieselmotor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4023360" y="3401568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€ 2,5 mln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685800" y="3675888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exploitatiekosten (10 jaar)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023360" y="3675888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€ 7,5 mln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685800" y="3950208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inkomsten/voordelen (10 jaar)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4023360" y="3950208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€ 1,0 mln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685800" y="4224528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Relevante kosten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4023360" y="4224528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€ 9,0 mln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685800" y="4224528"/>
            <a:ext cx="4434840" cy="0"/>
          </a:xfrm>
          <a:prstGeom prst="line">
            <a:avLst/>
          </a:prstGeom>
          <a:noFill/>
          <a:ln w="9525">
            <a:solidFill>
              <a:srgbClr val="C9D8DB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4" name="Text 32"/>
          <p:cNvSpPr txBox="1"/>
          <p:nvPr/>
        </p:nvSpPr>
        <p:spPr>
          <a:xfrm>
            <a:off x="5577840" y="34747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Maximale subsidie (60%)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5577840" y="374904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E7F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€ 5,4 mln</a:t>
            </a:r>
            <a:endParaRPr lang="en-US" sz="3600" dirty="0"/>
          </a:p>
        </p:txBody>
      </p:sp>
      <p:sp>
        <p:nvSpPr>
          <p:cNvPr id="36" name="Text 34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GISA · Infosessie Belgische binnenvaart · 5 oktober 2026</a:t>
            </a:r>
            <a:endParaRPr lang="en-US" sz="900" dirty="0"/>
          </a:p>
        </p:txBody>
      </p:sp>
      <p:sp>
        <p:nvSpPr>
          <p:cNvPr id="37" name="Text 35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BEOORDELING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Waarop beoordeelt het fonds, en hoe helpt GISA?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Criterium</a:t>
            </a:r>
            <a:endParaRPr lang="en-US" sz="115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132588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telt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5394960" y="13258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Hoe GISA helpt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1691640"/>
            <a:ext cx="8229600" cy="548640"/>
          </a:xfrm>
          <a:prstGeom prst="rect">
            <a:avLst/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8" name="Text 6"/>
          <p:cNvSpPr txBox="1"/>
          <p:nvPr/>
        </p:nvSpPr>
        <p:spPr>
          <a:xfrm>
            <a:off x="566928" y="169164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Innovatie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2286000" y="16916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Verder gaan dan de huidige stand van de techniek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5394960" y="16916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 err="1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Drie</a:t>
            </a:r>
            <a:r>
              <a:rPr lang="en-US" sz="1100" b="1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zero-</a:t>
            </a:r>
            <a:r>
              <a:rPr lang="en-US" sz="1100" b="1" dirty="0" err="1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emissietechnieken</a:t>
            </a:r>
            <a:r>
              <a:rPr lang="en-US" sz="1100" b="1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100" b="1" dirty="0" err="1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grote</a:t>
            </a:r>
            <a:r>
              <a:rPr lang="en-US" sz="1100" b="1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b="1" dirty="0" err="1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schaal</a:t>
            </a:r>
            <a:r>
              <a:rPr lang="en-US" sz="1100" b="1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van de </a:t>
            </a:r>
            <a:r>
              <a:rPr lang="en-US" sz="1100" b="1" dirty="0" err="1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vloot</a:t>
            </a:r>
            <a:r>
              <a:rPr lang="en-US" sz="1100" b="1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b="1" dirty="0" err="1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</a:t>
            </a:r>
            <a:r>
              <a:rPr lang="en-US" sz="1100" b="1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b="1" dirty="0" err="1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systeeminnovatie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2295144"/>
            <a:ext cx="822960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2" name="Text 10"/>
          <p:cNvSpPr txBox="1"/>
          <p:nvPr/>
        </p:nvSpPr>
        <p:spPr>
          <a:xfrm>
            <a:off x="566928" y="2295144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CO₂-vermijding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2286000" y="2295144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Absolute en relatieve reductie, kwaliteit van de berekening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5394960" y="2295144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Eén gezamenlijke rekenmethode voor alle schepen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898648"/>
            <a:ext cx="8229600" cy="548640"/>
          </a:xfrm>
          <a:prstGeom prst="rect">
            <a:avLst/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6" name="Text 14"/>
          <p:cNvSpPr txBox="1"/>
          <p:nvPr/>
        </p:nvSpPr>
        <p:spPr>
          <a:xfrm>
            <a:off x="566928" y="2898648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Maturiteit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2286000" y="28986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Technisch, financieel en operationeel klaar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5394960" y="289864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Haalbaarheidscheck per schip; alleen investeringsklare schepen 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502152"/>
            <a:ext cx="822960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0" name="Text 18"/>
          <p:cNvSpPr txBox="1"/>
          <p:nvPr/>
        </p:nvSpPr>
        <p:spPr>
          <a:xfrm>
            <a:off x="566928" y="350215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Herhaalbaarheid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2286000" y="3502152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 het breder worden uitgerold?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5394960" y="3502152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Standaardontwerpen die naar de rest van de vloot kunnen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57200" y="4105656"/>
            <a:ext cx="8229600" cy="548640"/>
          </a:xfrm>
          <a:prstGeom prst="rect">
            <a:avLst/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4" name="Text 22"/>
          <p:cNvSpPr txBox="1"/>
          <p:nvPr/>
        </p:nvSpPr>
        <p:spPr>
          <a:xfrm>
            <a:off x="566928" y="4105656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Kostenefficiëntie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2286000" y="4105656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Subsidie per ton vermeden CO₂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5394960" y="4105656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Schaalvoordelen en scherpe kostenopbouw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GISA · Infosessie Belgische binnenvaart · 5 oktober 2026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CAPEX EN OPEX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Eerlijk over de businesscase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4023360" cy="1920240"/>
          </a:xfrm>
          <a:prstGeom prst="roundRect">
            <a:avLst>
              <a:gd name="adj" fmla="val 3810"/>
            </a:avLst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Shape 3"/>
          <p:cNvSpPr/>
          <p:nvPr/>
        </p:nvSpPr>
        <p:spPr>
          <a:xfrm>
            <a:off x="658368" y="1481328"/>
            <a:ext cx="457200" cy="457200"/>
          </a:xfrm>
          <a:prstGeom prst="ellipse">
            <a:avLst/>
          </a:prstGeom>
          <a:solidFill>
            <a:srgbClr val="1E7F86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1595628"/>
            <a:ext cx="228600" cy="2286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34440" y="148132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 het fonds dekt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01168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Meerkosten van de investering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 jaar extra operationele kosten, waaronder de duurdere brandstof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 60% van de </a:t>
            </a:r>
            <a:r>
              <a:rPr lang="en-US" sz="120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relevante</a:t>
            </a:r>
            <a:r>
              <a:rPr lang="en-US" sz="12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663440" y="1325880"/>
            <a:ext cx="4023360" cy="1920240"/>
          </a:xfrm>
          <a:prstGeom prst="roundRect">
            <a:avLst>
              <a:gd name="adj" fmla="val 3810"/>
            </a:avLst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Shape 7"/>
          <p:cNvSpPr/>
          <p:nvPr/>
        </p:nvSpPr>
        <p:spPr>
          <a:xfrm>
            <a:off x="4864608" y="1481328"/>
            <a:ext cx="457200" cy="457200"/>
          </a:xfrm>
          <a:prstGeom prst="ellipse">
            <a:avLst/>
          </a:prstGeom>
          <a:solidFill>
            <a:srgbClr val="E8952B"/>
          </a:solidFill>
          <a:ln w="12700">
            <a:solidFill>
              <a:srgbClr val="E8952B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8908" y="1595628"/>
            <a:ext cx="228600" cy="2286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440680" y="148132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Waar het risico zit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4892040" y="201168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OPEX wordt vooraf geschat op een verwachte brandstofprijs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Wijkt de werkelijke prijs af, dan draagt de ondernemer het </a:t>
            </a:r>
            <a:r>
              <a:rPr lang="en-US" sz="120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verschil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57200" y="3401568"/>
            <a:ext cx="8229600" cy="1234440"/>
          </a:xfrm>
          <a:prstGeom prst="roundRect">
            <a:avLst>
              <a:gd name="adj" fmla="val 5926"/>
            </a:avLst>
          </a:prstGeom>
          <a:solidFill>
            <a:srgbClr val="0F2D3D"/>
          </a:solidFill>
          <a:ln w="12700">
            <a:solidFill>
              <a:srgbClr val="0F2D3D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5" name="Text 11"/>
          <p:cNvSpPr txBox="1"/>
          <p:nvPr/>
        </p:nvSpPr>
        <p:spPr>
          <a:xfrm>
            <a:off x="685800" y="34747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E895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Waar GISA aan werkt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685800" y="379476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Overleg met DG CLIMA over hoe OPEX voor alternatieve brandstoffen beter ondersteund kan worden.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Nationale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steun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combineren kan, zolang niet dezelfde kosten dubbel worden gesubsidieerd. We bakenen dit per kostenpost af.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GISA · Infosessie Belgische binnenvaart · 5 oktober 2026</a:t>
            </a:r>
            <a:endParaRPr lang="en-US" sz="900" dirty="0"/>
          </a:p>
        </p:txBody>
      </p:sp>
      <p:sp>
        <p:nvSpPr>
          <p:cNvPr id="18" name="Text 14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TIJDLIJN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Planning: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60120" y="2331720"/>
            <a:ext cx="7223760" cy="0"/>
          </a:xfrm>
          <a:prstGeom prst="line">
            <a:avLst/>
          </a:prstGeom>
          <a:noFill/>
          <a:ln w="25400">
            <a:solidFill>
              <a:srgbClr val="C9D8DB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Shape 3"/>
          <p:cNvSpPr/>
          <p:nvPr/>
        </p:nvSpPr>
        <p:spPr>
          <a:xfrm>
            <a:off x="1106424" y="2203704"/>
            <a:ext cx="256032" cy="256032"/>
          </a:xfrm>
          <a:prstGeom prst="ellipse">
            <a:avLst/>
          </a:prstGeom>
          <a:solidFill>
            <a:srgbClr val="1E7F86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6" name="Text 4"/>
          <p:cNvSpPr txBox="1"/>
          <p:nvPr/>
        </p:nvSpPr>
        <p:spPr>
          <a:xfrm>
            <a:off x="457200" y="16002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500" b="1" dirty="0" err="1">
                <a:solidFill>
                  <a:srgbClr val="1E7F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okt</a:t>
            </a:r>
            <a:r>
              <a:rPr lang="en-US" sz="1500" b="1" dirty="0">
                <a:solidFill>
                  <a:srgbClr val="1E7F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2026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260604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Intake + start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907792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Kennismaking en haalbaarheidscheck per </a:t>
            </a:r>
            <a:r>
              <a:rPr lang="en-US" sz="10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schip</a:t>
            </a: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start </a:t>
            </a:r>
            <a:r>
              <a:rPr lang="en-US" sz="10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aanvraagprocedure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775204" y="2203704"/>
            <a:ext cx="256032" cy="256032"/>
          </a:xfrm>
          <a:prstGeom prst="ellipse">
            <a:avLst/>
          </a:prstGeom>
          <a:solidFill>
            <a:srgbClr val="0F2D3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Text 8"/>
          <p:cNvSpPr txBox="1"/>
          <p:nvPr/>
        </p:nvSpPr>
        <p:spPr>
          <a:xfrm>
            <a:off x="2125980" y="16002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 2026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2125980" y="260604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Call </a:t>
            </a:r>
            <a:r>
              <a:rPr lang="en-US" sz="1250" b="1" dirty="0" err="1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opent</a:t>
            </a:r>
            <a:r>
              <a:rPr lang="en-US" sz="125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250" b="1" dirty="0" err="1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officieel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2125980" y="2907792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Definitieve voorwaarden bekend; consortium vastleggen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443984" y="2203704"/>
            <a:ext cx="256032" cy="256032"/>
          </a:xfrm>
          <a:prstGeom prst="ellipse">
            <a:avLst/>
          </a:prstGeom>
          <a:solidFill>
            <a:srgbClr val="0F2D3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4" name="Text 12"/>
          <p:cNvSpPr txBox="1"/>
          <p:nvPr/>
        </p:nvSpPr>
        <p:spPr>
          <a:xfrm>
            <a:off x="3794760" y="16002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500" b="1" dirty="0" err="1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apr</a:t>
            </a:r>
            <a:r>
              <a:rPr lang="en-US" sz="15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2027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794760" y="260604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b="1" dirty="0" err="1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Indienen</a:t>
            </a:r>
            <a:r>
              <a:rPr lang="en-US" sz="125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250" b="1" dirty="0" err="1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aanvraag</a:t>
            </a:r>
            <a:r>
              <a:rPr lang="en-US" sz="125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3794760" y="2907792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Schepen die investeringsklaar zijn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112764" y="2203704"/>
            <a:ext cx="256032" cy="256032"/>
          </a:xfrm>
          <a:prstGeom prst="ellipse">
            <a:avLst/>
          </a:prstGeom>
          <a:solidFill>
            <a:srgbClr val="0F2D3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8" name="Text 16"/>
          <p:cNvSpPr txBox="1"/>
          <p:nvPr/>
        </p:nvSpPr>
        <p:spPr>
          <a:xfrm>
            <a:off x="5463540" y="16002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Q4 2027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463540" y="260604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Uitslag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5463540" y="2907792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Beoordeling door de Europese Commissie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7781544" y="2203704"/>
            <a:ext cx="256032" cy="256032"/>
          </a:xfrm>
          <a:prstGeom prst="ellipse">
            <a:avLst/>
          </a:prstGeom>
          <a:solidFill>
            <a:srgbClr val="0F2D3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2" name="Text 20"/>
          <p:cNvSpPr txBox="1"/>
          <p:nvPr/>
        </p:nvSpPr>
        <p:spPr>
          <a:xfrm>
            <a:off x="7132320" y="16002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2028+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7132320" y="260604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Bouw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7132320" y="2907792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Realisatie</a:t>
            </a: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</a:t>
            </a:r>
            <a:r>
              <a:rPr lang="en-US" sz="10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eventueel</a:t>
            </a: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golf 2 in de call van 2027 of 2028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GISA · Infosessie Belgische binnenvaart · 5 oktober 2026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AANSLUITEN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Hoe doet u mee?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14400" y="1371600"/>
            <a:ext cx="640080" cy="640080"/>
          </a:xfrm>
          <a:prstGeom prst="ellipse">
            <a:avLst/>
          </a:prstGeom>
          <a:solidFill>
            <a:srgbClr val="E8952B"/>
          </a:solidFill>
          <a:ln w="12700">
            <a:solidFill>
              <a:srgbClr val="E8952B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1531620"/>
            <a:ext cx="320040" cy="3200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645920" y="1691640"/>
            <a:ext cx="822960" cy="0"/>
          </a:xfrm>
          <a:prstGeom prst="line">
            <a:avLst/>
          </a:prstGeom>
          <a:noFill/>
          <a:ln w="15875">
            <a:solidFill>
              <a:srgbClr val="C9D8DB"/>
            </a:solidFill>
            <a:prstDash val="solid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 4"/>
          <p:cNvSpPr txBox="1"/>
          <p:nvPr/>
        </p:nvSpPr>
        <p:spPr>
          <a:xfrm>
            <a:off x="457200" y="21488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Interesse melden</a:t>
            </a:r>
            <a:endParaRPr lang="en-US" sz="125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26060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 EICB of FIMC, of het formulier na deze sessie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2596896" y="1371600"/>
            <a:ext cx="640080" cy="640080"/>
          </a:xfrm>
          <a:prstGeom prst="ellipse">
            <a:avLst/>
          </a:prstGeom>
          <a:solidFill>
            <a:srgbClr val="1E7F86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6916" y="1531620"/>
            <a:ext cx="320040" cy="32004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328416" y="1691640"/>
            <a:ext cx="822960" cy="0"/>
          </a:xfrm>
          <a:prstGeom prst="line">
            <a:avLst/>
          </a:prstGeom>
          <a:noFill/>
          <a:ln w="15875">
            <a:solidFill>
              <a:srgbClr val="C9D8DB"/>
            </a:solidFill>
            <a:prstDash val="solid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12" name="Text 8"/>
          <p:cNvSpPr txBox="1"/>
          <p:nvPr/>
        </p:nvSpPr>
        <p:spPr>
          <a:xfrm>
            <a:off x="2139696" y="21488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Intakegesprek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2139696" y="26060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Uw schip, vaarprofiel en plannen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4279392" y="1371600"/>
            <a:ext cx="640080" cy="640080"/>
          </a:xfrm>
          <a:prstGeom prst="ellipse">
            <a:avLst/>
          </a:prstGeom>
          <a:solidFill>
            <a:srgbClr val="1E7F86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9412" y="1531620"/>
            <a:ext cx="320040" cy="320040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5010912" y="1691640"/>
            <a:ext cx="822960" cy="0"/>
          </a:xfrm>
          <a:prstGeom prst="line">
            <a:avLst/>
          </a:prstGeom>
          <a:noFill/>
          <a:ln w="15875">
            <a:solidFill>
              <a:srgbClr val="C9D8DB"/>
            </a:solidFill>
            <a:prstDash val="solid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17" name="Text 12"/>
          <p:cNvSpPr txBox="1"/>
          <p:nvPr/>
        </p:nvSpPr>
        <p:spPr>
          <a:xfrm>
            <a:off x="3822192" y="21488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Haalbaarheid</a:t>
            </a:r>
            <a:endParaRPr lang="en-US" sz="1250" dirty="0"/>
          </a:p>
        </p:txBody>
      </p:sp>
      <p:sp>
        <p:nvSpPr>
          <p:cNvPr id="18" name="Text 13"/>
          <p:cNvSpPr txBox="1"/>
          <p:nvPr/>
        </p:nvSpPr>
        <p:spPr>
          <a:xfrm>
            <a:off x="3822192" y="26060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Techniek, CO₂-winst en businesscase per schip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5961888" y="1371600"/>
            <a:ext cx="640080" cy="640080"/>
          </a:xfrm>
          <a:prstGeom prst="ellipse">
            <a:avLst/>
          </a:prstGeom>
          <a:solidFill>
            <a:srgbClr val="1E7F86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1908" y="1531620"/>
            <a:ext cx="320040" cy="320040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6693408" y="1691640"/>
            <a:ext cx="822960" cy="0"/>
          </a:xfrm>
          <a:prstGeom prst="line">
            <a:avLst/>
          </a:prstGeom>
          <a:noFill/>
          <a:ln w="15875">
            <a:solidFill>
              <a:srgbClr val="C9D8DB"/>
            </a:solidFill>
            <a:prstDash val="solid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22" name="Text 16"/>
          <p:cNvSpPr txBox="1"/>
          <p:nvPr/>
        </p:nvSpPr>
        <p:spPr>
          <a:xfrm>
            <a:off x="5504688" y="21488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Intentieverklaring</a:t>
            </a:r>
            <a:endParaRPr lang="en-US" sz="1250" dirty="0"/>
          </a:p>
        </p:txBody>
      </p:sp>
      <p:sp>
        <p:nvSpPr>
          <p:cNvPr id="23" name="Text 17"/>
          <p:cNvSpPr txBox="1"/>
          <p:nvPr/>
        </p:nvSpPr>
        <p:spPr>
          <a:xfrm>
            <a:off x="5504688" y="26060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Afspraken over deelname aan het consortium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7644384" y="1371600"/>
            <a:ext cx="640080" cy="640080"/>
          </a:xfrm>
          <a:prstGeom prst="ellipse">
            <a:avLst/>
          </a:prstGeom>
          <a:solidFill>
            <a:srgbClr val="1E7F86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4404" y="1531620"/>
            <a:ext cx="320040" cy="32004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187184" y="21488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 Gezamenlijke aanvraag</a:t>
            </a:r>
            <a:endParaRPr lang="en-US" sz="1250" dirty="0"/>
          </a:p>
        </p:txBody>
      </p:sp>
      <p:sp>
        <p:nvSpPr>
          <p:cNvPr id="27" name="Text 20"/>
          <p:cNvSpPr txBox="1"/>
          <p:nvPr/>
        </p:nvSpPr>
        <p:spPr>
          <a:xfrm>
            <a:off x="7187184" y="26060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Wij schrijven en dienen in; u levert input</a:t>
            </a:r>
            <a:endParaRPr lang="en-US" sz="1050" dirty="0"/>
          </a:p>
        </p:txBody>
      </p:sp>
      <p:sp>
        <p:nvSpPr>
          <p:cNvPr id="28" name="Shape 21"/>
          <p:cNvSpPr/>
          <p:nvPr/>
        </p:nvSpPr>
        <p:spPr>
          <a:xfrm>
            <a:off x="457200" y="3520440"/>
            <a:ext cx="8229600" cy="1097280"/>
          </a:xfrm>
          <a:prstGeom prst="roundRect">
            <a:avLst>
              <a:gd name="adj" fmla="val 6667"/>
            </a:avLst>
          </a:prstGeom>
          <a:solidFill>
            <a:srgbClr val="0F2D3D"/>
          </a:solidFill>
          <a:ln w="12700">
            <a:solidFill>
              <a:srgbClr val="0F2D3D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9" name="Text 22"/>
          <p:cNvSpPr txBox="1"/>
          <p:nvPr/>
        </p:nvSpPr>
        <p:spPr>
          <a:xfrm>
            <a:off x="685800" y="363016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E895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Wie kan meedoen?</a:t>
            </a:r>
            <a:endParaRPr lang="en-US" sz="1400" dirty="0"/>
          </a:p>
        </p:txBody>
      </p:sp>
      <p:sp>
        <p:nvSpPr>
          <p:cNvPr id="30" name="Text 23"/>
          <p:cNvSpPr txBox="1"/>
          <p:nvPr/>
        </p:nvSpPr>
        <p:spPr>
          <a:xfrm>
            <a:off x="685800" y="3950208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(toekomstige) eigenaren die een schip willen bouwen of ombouwen naar elektrisch, waterstof of methanol.</a:t>
            </a:r>
            <a:endParaRPr lang="en-US" sz="1200" dirty="0"/>
          </a:p>
        </p:txBody>
      </p:sp>
      <p:sp>
        <p:nvSpPr>
          <p:cNvPr id="31" name="Text 24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GISA · Infosessie Belgische binnenvaart · 5 oktober 2026</a:t>
            </a:r>
            <a:endParaRPr lang="en-US" sz="900" dirty="0"/>
          </a:p>
        </p:txBody>
      </p:sp>
      <p:sp>
        <p:nvSpPr>
          <p:cNvPr id="32" name="Text 25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1E7F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VOORBEREIDING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303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 hebben we van u nodig?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4846320" cy="3291840"/>
          </a:xfrm>
          <a:prstGeom prst="roundRect">
            <a:avLst>
              <a:gd name="adj" fmla="val 2222"/>
            </a:avLst>
          </a:prstGeom>
          <a:solidFill>
            <a:srgbClr val="EAF3F4"/>
          </a:solidFill>
          <a:ln w="12700">
            <a:solidFill>
              <a:srgbClr val="EAF3F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Shape 3"/>
          <p:cNvSpPr/>
          <p:nvPr/>
        </p:nvSpPr>
        <p:spPr>
          <a:xfrm>
            <a:off x="685800" y="1508760"/>
            <a:ext cx="457200" cy="457200"/>
          </a:xfrm>
          <a:prstGeom prst="ellipse">
            <a:avLst/>
          </a:prstGeom>
          <a:solidFill>
            <a:srgbClr val="1E7F86"/>
          </a:solidFill>
          <a:ln w="12700">
            <a:solidFill>
              <a:srgbClr val="1E7F8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1623060"/>
            <a:ext cx="228600" cy="2286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801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2D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Voor de intake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103120"/>
            <a:ext cx="4480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Tx/>
              <a:buChar char="•"/>
            </a:pPr>
            <a:r>
              <a:rPr lang="en-US" sz="12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Aantal</a:t>
            </a:r>
            <a:r>
              <a:rPr lang="en-US" sz="12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schepen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schip, </a:t>
            </a:r>
            <a:r>
              <a:rPr lang="en-US" sz="12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afmetingen</a:t>
            </a:r>
            <a:r>
              <a:rPr lang="en-US" sz="12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2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2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bouwjaar</a:t>
            </a:r>
            <a:r>
              <a:rPr lang="en-US" sz="12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bij</a:t>
            </a:r>
            <a:r>
              <a:rPr lang="en-US" sz="12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retrofit)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Vaargebied en vaarprofiel (routes, uren per jaar)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Huidig jaarlijks brandstofverbruik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Nieuwbouw of retrofit, en voorkeur voor een techniek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Gewenst investeringsmoment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Hoe u uw eigen deel wilt financieren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486400" y="1325880"/>
            <a:ext cx="3200400" cy="3291840"/>
          </a:xfrm>
          <a:prstGeom prst="roundRect">
            <a:avLst>
              <a:gd name="adj" fmla="val 2286"/>
            </a:avLst>
          </a:prstGeom>
          <a:solidFill>
            <a:srgbClr val="0F2D3D"/>
          </a:solidFill>
          <a:ln w="12700">
            <a:solidFill>
              <a:srgbClr val="0F2D3D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Shape 7"/>
          <p:cNvSpPr/>
          <p:nvPr/>
        </p:nvSpPr>
        <p:spPr>
          <a:xfrm>
            <a:off x="5715000" y="1508760"/>
            <a:ext cx="457200" cy="457200"/>
          </a:xfrm>
          <a:prstGeom prst="ellipse">
            <a:avLst/>
          </a:prstGeom>
          <a:solidFill>
            <a:srgbClr val="E8952B"/>
          </a:solidFill>
          <a:ln w="12700">
            <a:solidFill>
              <a:srgbClr val="E8952B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300" y="1623060"/>
            <a:ext cx="228600" cy="2286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309360" y="15087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 u terugkrijgt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5715000" y="2103120"/>
            <a:ext cx="28346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Inzicht in de beste techniek voor uw schip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eerste indicatie van de subsidie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plaats in een sterke, gezamenlijke aanvraag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Toegang tot het GISA-netwerk</a:t>
            </a:r>
            <a:endParaRPr lang="en-US" sz="1250" dirty="0"/>
          </a:p>
        </p:txBody>
      </p:sp>
      <p:sp>
        <p:nvSpPr>
          <p:cNvPr id="14" name="Text 10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GISA · Infosessie Belgische binnenvaart · 5 oktober 2026</a:t>
            </a:r>
            <a:endParaRPr lang="en-US" sz="900" dirty="0"/>
          </a:p>
        </p:txBody>
      </p:sp>
      <p:sp>
        <p:nvSpPr>
          <p:cNvPr id="15" name="Text 11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2D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0" y="548640"/>
            <a:ext cx="4206240" cy="4206240"/>
          </a:xfrm>
          <a:prstGeom prst="ellipse">
            <a:avLst/>
          </a:prstGeom>
          <a:solidFill>
            <a:srgbClr val="1E7F86">
              <a:alpha val="30000"/>
            </a:srgbClr>
          </a:solidFill>
          <a:ln w="12700">
            <a:solidFill>
              <a:srgbClr val="7CC9C2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Shape 1"/>
          <p:cNvSpPr/>
          <p:nvPr/>
        </p:nvSpPr>
        <p:spPr>
          <a:xfrm>
            <a:off x="6309360" y="1188720"/>
            <a:ext cx="2926080" cy="2926080"/>
          </a:xfrm>
          <a:prstGeom prst="ellipse">
            <a:avLst/>
          </a:prstGeom>
          <a:solidFill>
            <a:srgbClr val="1E7F86">
              <a:alpha val="25000"/>
            </a:srgbClr>
          </a:solidFill>
          <a:ln w="12700">
            <a:solidFill>
              <a:srgbClr val="7CC9C2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Shape 2"/>
          <p:cNvSpPr/>
          <p:nvPr/>
        </p:nvSpPr>
        <p:spPr>
          <a:xfrm>
            <a:off x="6903720" y="1783080"/>
            <a:ext cx="1737360" cy="1737360"/>
          </a:xfrm>
          <a:prstGeom prst="ellipse">
            <a:avLst/>
          </a:prstGeom>
          <a:solidFill>
            <a:srgbClr val="1E7F86">
              <a:alpha val="20000"/>
            </a:srgbClr>
          </a:solidFill>
          <a:ln w="12700">
            <a:solidFill>
              <a:srgbClr val="7CC9C2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2240280"/>
            <a:ext cx="822960" cy="8229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73152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Vragen?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0020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Interesse? Meld u zo </a:t>
            </a:r>
            <a:r>
              <a:rPr lang="en-US" sz="1400" dirty="0" err="1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snel</a:t>
            </a:r>
            <a:r>
              <a:rPr lang="en-US" sz="1400" dirty="0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mogelijk</a:t>
            </a:r>
            <a:r>
              <a:rPr lang="en-US" sz="1400" dirty="0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aan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260604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Khalid Tachi · EICB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2862072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 err="1">
                <a:solidFill>
                  <a:srgbClr val="7CC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k.tachi@eicb.nl</a:t>
            </a:r>
            <a:r>
              <a:rPr lang="en-US" sz="1150" dirty="0">
                <a:solidFill>
                  <a:srgbClr val="7CC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+31 6 46 01 38 21 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3172968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Mike Blansjaar · FIMC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3419856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7CC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m.blansjaar@fimc.nl · +31 6 27 46 46 15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3739896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Maarten Flikkema · FIMC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3986784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7CC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m.flikkema@fimc.nl · +31 6 81 07 58 12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4379</TotalTime>
  <Words>1950</Words>
  <Application>Microsoft Macintosh PowerPoint</Application>
  <PresentationFormat>Diavoorstelling (16:9)</PresentationFormat>
  <Paragraphs>249</Paragraphs>
  <Slides>14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GISA en het EU Innovation Fund – infosessie Belgische binnenvaart</dc:title>
  <dc:subject>PptxGenJS Presentation</dc:subject>
  <dc:creator>FIMC / EICB</dc:creator>
  <cp:lastModifiedBy>Mike Blansjaar</cp:lastModifiedBy>
  <cp:revision>6</cp:revision>
  <dcterms:created xsi:type="dcterms:W3CDTF">2026-09-30T12:49:41Z</dcterms:created>
  <dcterms:modified xsi:type="dcterms:W3CDTF">2026-10-05T10:12:31Z</dcterms:modified>
</cp:coreProperties>
</file>